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slides/slide15.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2.xml" ContentType="application/vnd.openxmlformats-officedocument.presentationml.slideMaster+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1.xml" ContentType="application/vnd.openxmlformats-officedocument.presentationml.slideLayout+xml"/>
  <Override PartName="/ppt/slideLayouts/slideLayout49.xml" ContentType="application/vnd.openxmlformats-officedocument.presentationml.slideLayout+xml"/>
  <Override PartName="/ppt/slideLayouts/slideLayout47.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44.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 id="2147483656" r:id="rId3"/>
    <p:sldMasterId id="2147483657" r:id="rId4"/>
  </p:sldMasterIdLst>
  <p:notesMasterIdLst>
    <p:notesMasterId r:id="rId20"/>
  </p:notesMasterIdLst>
  <p:handoutMasterIdLst>
    <p:handoutMasterId r:id="rId21"/>
  </p:handoutMasterIdLst>
  <p:sldIdLst>
    <p:sldId id="353" r:id="rId5"/>
    <p:sldId id="354" r:id="rId6"/>
    <p:sldId id="321" r:id="rId7"/>
    <p:sldId id="343" r:id="rId8"/>
    <p:sldId id="260" r:id="rId9"/>
    <p:sldId id="265" r:id="rId10"/>
    <p:sldId id="342" r:id="rId11"/>
    <p:sldId id="352" r:id="rId12"/>
    <p:sldId id="351" r:id="rId13"/>
    <p:sldId id="356" r:id="rId14"/>
    <p:sldId id="355" r:id="rId15"/>
    <p:sldId id="360" r:id="rId16"/>
    <p:sldId id="357" r:id="rId17"/>
    <p:sldId id="359" r:id="rId18"/>
    <p:sldId id="358" r:id="rId19"/>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FFFF99"/>
    <a:srgbClr val="0000FF"/>
    <a:srgbClr val="CCCC00"/>
    <a:srgbClr val="0099FF"/>
    <a:srgbClr val="FF0000"/>
    <a:srgbClr val="FF99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7" autoAdjust="0"/>
    <p:restoredTop sz="79692" autoAdjust="0"/>
  </p:normalViewPr>
  <p:slideViewPr>
    <p:cSldViewPr showGuides="1">
      <p:cViewPr varScale="1">
        <p:scale>
          <a:sx n="86" d="100"/>
          <a:sy n="86" d="100"/>
        </p:scale>
        <p:origin x="91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901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901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42E6B0-CBCD-4882-8D41-9F7EE3675A26}" type="slidenum">
              <a:rPr lang="en-US" altLang="en-US"/>
              <a:pPr/>
              <a:t>‹#›</a:t>
            </a:fld>
            <a:endParaRPr lang="en-US" altLang="en-US" dirty="0"/>
          </a:p>
        </p:txBody>
      </p:sp>
    </p:spTree>
    <p:extLst>
      <p:ext uri="{BB962C8B-B14F-4D97-AF65-F5344CB8AC3E}">
        <p14:creationId xmlns:p14="http://schemas.microsoft.com/office/powerpoint/2010/main" val="2515699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dirty="0"/>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dirty="0"/>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02CDFFE-CB35-4939-BC21-4360BCA9FE42}" type="slidenum">
              <a:rPr lang="en-US" altLang="en-US"/>
              <a:pPr/>
              <a:t>‹#›</a:t>
            </a:fld>
            <a:endParaRPr lang="en-US" altLang="en-US" dirty="0"/>
          </a:p>
        </p:txBody>
      </p:sp>
    </p:spTree>
    <p:extLst>
      <p:ext uri="{BB962C8B-B14F-4D97-AF65-F5344CB8AC3E}">
        <p14:creationId xmlns:p14="http://schemas.microsoft.com/office/powerpoint/2010/main" val="13803700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dirty="0">
                <a:solidFill>
                  <a:prstClr val="black"/>
                </a:solidFill>
              </a:rPr>
              <a:t>Fall Quail--POINT COUNTS</a:t>
            </a:r>
          </a:p>
        </p:txBody>
      </p:sp>
      <p:sp>
        <p:nvSpPr>
          <p:cNvPr id="5" name="Rectangle 3"/>
          <p:cNvSpPr>
            <a:spLocks noGrp="1" noChangeArrowheads="1"/>
          </p:cNvSpPr>
          <p:nvPr>
            <p:ph type="dt" idx="1"/>
          </p:nvPr>
        </p:nvSpPr>
        <p:spPr>
          <a:ln/>
        </p:spPr>
        <p:txBody>
          <a:bodyPr/>
          <a:lstStyle/>
          <a:p>
            <a:fld id="{0BF9194A-9C3F-4127-BAEB-E508E91BACDF}" type="datetime1">
              <a:rPr lang="en-US">
                <a:solidFill>
                  <a:prstClr val="black"/>
                </a:solidFill>
              </a:rPr>
              <a:pPr/>
              <a:t>9/11/2015</a:t>
            </a:fld>
            <a:endParaRPr lang="en-US" dirty="0">
              <a:solidFill>
                <a:prstClr val="black"/>
              </a:solidFill>
            </a:endParaRPr>
          </a:p>
        </p:txBody>
      </p:sp>
      <p:sp>
        <p:nvSpPr>
          <p:cNvPr id="6" name="Rectangle 6"/>
          <p:cNvSpPr>
            <a:spLocks noGrp="1" noChangeArrowheads="1"/>
          </p:cNvSpPr>
          <p:nvPr>
            <p:ph type="ftr" sz="quarter" idx="4"/>
          </p:nvPr>
        </p:nvSpPr>
        <p:spPr>
          <a:ln/>
        </p:spPr>
        <p:txBody>
          <a:bodyPr/>
          <a:lstStyle/>
          <a:p>
            <a:r>
              <a:rPr lang="en-US" dirty="0">
                <a:solidFill>
                  <a:prstClr val="black"/>
                </a:solidFill>
              </a:rPr>
              <a:t>Tom Dailey   Resource Science Division</a:t>
            </a:r>
          </a:p>
        </p:txBody>
      </p:sp>
      <p:sp>
        <p:nvSpPr>
          <p:cNvPr id="7" name="Rectangle 7"/>
          <p:cNvSpPr>
            <a:spLocks noGrp="1" noChangeArrowheads="1"/>
          </p:cNvSpPr>
          <p:nvPr>
            <p:ph type="sldNum" sz="quarter" idx="5"/>
          </p:nvPr>
        </p:nvSpPr>
        <p:spPr>
          <a:ln/>
        </p:spPr>
        <p:txBody>
          <a:bodyPr/>
          <a:lstStyle/>
          <a:p>
            <a:fld id="{A517C629-3A8A-4BF2-BDBF-0BF078AC548E}" type="slidenum">
              <a:rPr lang="en-US">
                <a:solidFill>
                  <a:prstClr val="black"/>
                </a:solidFill>
              </a:rPr>
              <a:pPr/>
              <a:t>2</a:t>
            </a:fld>
            <a:endParaRPr lang="en-US" dirty="0">
              <a:solidFill>
                <a:prstClr val="black"/>
              </a:solidFill>
            </a:endParaRPr>
          </a:p>
        </p:txBody>
      </p:sp>
      <p:sp>
        <p:nvSpPr>
          <p:cNvPr id="180226" name="Rectangle 2"/>
          <p:cNvSpPr>
            <a:spLocks noGrp="1" noRot="1" noChangeAspect="1" noChangeArrowheads="1" noTextEdit="1"/>
          </p:cNvSpPr>
          <p:nvPr>
            <p:ph type="sldImg"/>
          </p:nvPr>
        </p:nvSpPr>
        <p:spPr>
          <a:xfrm>
            <a:off x="1168400" y="692150"/>
            <a:ext cx="4616450" cy="3462338"/>
          </a:xfrm>
          <a:ln/>
        </p:spPr>
      </p:sp>
      <p:sp>
        <p:nvSpPr>
          <p:cNvPr id="180227" name="Rectangle 3"/>
          <p:cNvSpPr>
            <a:spLocks noGrp="1" noChangeArrowheads="1"/>
          </p:cNvSpPr>
          <p:nvPr>
            <p:ph type="body" idx="1"/>
          </p:nvPr>
        </p:nvSpPr>
        <p:spPr/>
        <p:txBody>
          <a:bodyPr/>
          <a:lstStyle/>
          <a:p>
            <a:r>
              <a:rPr lang="en-US" dirty="0" smtClean="0"/>
              <a:t>Prior</a:t>
            </a:r>
            <a:r>
              <a:rPr lang="en-US" baseline="0" dirty="0" smtClean="0"/>
              <a:t> to the calling period (sept-nov), training is conducted using simulated calling coveys, electronic callers.</a:t>
            </a:r>
          </a:p>
          <a:p>
            <a:endParaRPr lang="en-US" baseline="0" dirty="0" smtClean="0"/>
          </a:p>
        </p:txBody>
      </p:sp>
    </p:spTree>
    <p:extLst>
      <p:ext uri="{BB962C8B-B14F-4D97-AF65-F5344CB8AC3E}">
        <p14:creationId xmlns:p14="http://schemas.microsoft.com/office/powerpoint/2010/main" val="213772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BE8D8-175F-48DD-9C3D-69A855437C3A}" type="slidenum">
              <a:rPr lang="en-US" altLang="en-US">
                <a:solidFill>
                  <a:srgbClr val="000000"/>
                </a:solidFill>
              </a:rPr>
              <a:pPr/>
              <a:t>12</a:t>
            </a:fld>
            <a:endParaRPr lang="en-US" altLang="en-US" dirty="0">
              <a:solidFill>
                <a:srgbClr val="000000"/>
              </a:solidFill>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36722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SE QEA Quail Distance Sampling Training</a:t>
            </a:r>
          </a:p>
        </p:txBody>
      </p:sp>
      <p:sp>
        <p:nvSpPr>
          <p:cNvPr id="5" name="Rectangle 3"/>
          <p:cNvSpPr>
            <a:spLocks noGrp="1" noChangeArrowheads="1"/>
          </p:cNvSpPr>
          <p:nvPr>
            <p:ph type="dt" idx="1"/>
          </p:nvPr>
        </p:nvSpPr>
        <p:spPr>
          <a:ln/>
        </p:spPr>
        <p:txBody>
          <a:bodyPr/>
          <a:lstStyle/>
          <a:p>
            <a:fld id="{789340B5-7D6F-4DB3-9BC6-61F82B997897}" type="datetime1">
              <a:rPr lang="en-US" altLang="en-US"/>
              <a:pPr/>
              <a:t>9/11/2015</a:t>
            </a:fld>
            <a:endParaRPr lang="en-US" altLang="en-US"/>
          </a:p>
        </p:txBody>
      </p:sp>
      <p:sp>
        <p:nvSpPr>
          <p:cNvPr id="6" name="Rectangle 6"/>
          <p:cNvSpPr>
            <a:spLocks noGrp="1" noChangeArrowheads="1"/>
          </p:cNvSpPr>
          <p:nvPr>
            <p:ph type="ftr" sz="quarter" idx="4"/>
          </p:nvPr>
        </p:nvSpPr>
        <p:spPr>
          <a:ln/>
        </p:spPr>
        <p:txBody>
          <a:bodyPr/>
          <a:lstStyle/>
          <a:p>
            <a:r>
              <a:rPr lang="en-US" altLang="en-US"/>
              <a:t>Tom Dailey   Resource Science Division</a:t>
            </a:r>
          </a:p>
        </p:txBody>
      </p:sp>
      <p:sp>
        <p:nvSpPr>
          <p:cNvPr id="7" name="Rectangle 7"/>
          <p:cNvSpPr>
            <a:spLocks noGrp="1" noChangeArrowheads="1"/>
          </p:cNvSpPr>
          <p:nvPr>
            <p:ph type="sldNum" sz="quarter" idx="5"/>
          </p:nvPr>
        </p:nvSpPr>
        <p:spPr>
          <a:ln/>
        </p:spPr>
        <p:txBody>
          <a:bodyPr/>
          <a:lstStyle/>
          <a:p>
            <a:fld id="{096D7C05-C0F3-4115-958E-2CB47F2AB661}" type="slidenum">
              <a:rPr lang="en-US" altLang="en-US"/>
              <a:pPr/>
              <a:t>14</a:t>
            </a:fld>
            <a:endParaRPr lang="en-US" altLang="en-US"/>
          </a:p>
        </p:txBody>
      </p:sp>
      <p:sp>
        <p:nvSpPr>
          <p:cNvPr id="236546" name="Rectangle 2"/>
          <p:cNvSpPr>
            <a:spLocks noRot="1" noChangeArrowheads="1" noTextEdit="1"/>
          </p:cNvSpPr>
          <p:nvPr>
            <p:ph type="sldImg"/>
          </p:nvPr>
        </p:nvSpPr>
        <p:spPr>
          <a:xfrm>
            <a:off x="1143000" y="684213"/>
            <a:ext cx="4572000" cy="3429000"/>
          </a:xfrm>
          <a:ln/>
        </p:spPr>
      </p:sp>
      <p:sp>
        <p:nvSpPr>
          <p:cNvPr id="236547" name="Rectangle 3"/>
          <p:cNvSpPr>
            <a:spLocks noGrp="1" noChangeArrowheads="1"/>
          </p:cNvSpPr>
          <p:nvPr>
            <p:ph type="body" idx="1"/>
          </p:nvPr>
        </p:nvSpPr>
        <p:spPr>
          <a:xfrm>
            <a:off x="685800" y="4343400"/>
            <a:ext cx="5486400" cy="4116388"/>
          </a:xfrm>
        </p:spPr>
        <p:txBody>
          <a:bodyPr/>
          <a:lstStyle/>
          <a:p>
            <a:endParaRPr lang="en-US" altLang="en-US"/>
          </a:p>
        </p:txBody>
      </p:sp>
    </p:spTree>
    <p:extLst>
      <p:ext uri="{BB962C8B-B14F-4D97-AF65-F5344CB8AC3E}">
        <p14:creationId xmlns:p14="http://schemas.microsoft.com/office/powerpoint/2010/main" val="254097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t>SE QEA Quail Distance Sampling Training</a:t>
            </a:r>
          </a:p>
        </p:txBody>
      </p:sp>
      <p:sp>
        <p:nvSpPr>
          <p:cNvPr id="5" name="Rectangle 3"/>
          <p:cNvSpPr>
            <a:spLocks noGrp="1" noChangeArrowheads="1"/>
          </p:cNvSpPr>
          <p:nvPr>
            <p:ph type="dt" idx="1"/>
          </p:nvPr>
        </p:nvSpPr>
        <p:spPr>
          <a:ln/>
        </p:spPr>
        <p:txBody>
          <a:bodyPr/>
          <a:lstStyle/>
          <a:p>
            <a:fld id="{2AE76125-D0BB-4209-864C-4D4AAC1592C8}" type="datetime1">
              <a:rPr lang="en-US" altLang="en-US"/>
              <a:pPr/>
              <a:t>9/11/2015</a:t>
            </a:fld>
            <a:endParaRPr lang="en-US" altLang="en-US"/>
          </a:p>
        </p:txBody>
      </p:sp>
      <p:sp>
        <p:nvSpPr>
          <p:cNvPr id="6" name="Rectangle 6"/>
          <p:cNvSpPr>
            <a:spLocks noGrp="1" noChangeArrowheads="1"/>
          </p:cNvSpPr>
          <p:nvPr>
            <p:ph type="ftr" sz="quarter" idx="4"/>
          </p:nvPr>
        </p:nvSpPr>
        <p:spPr>
          <a:ln/>
        </p:spPr>
        <p:txBody>
          <a:bodyPr/>
          <a:lstStyle/>
          <a:p>
            <a:r>
              <a:rPr lang="en-US" altLang="en-US"/>
              <a:t>Tom Dailey   Resource Science Division</a:t>
            </a:r>
          </a:p>
        </p:txBody>
      </p:sp>
      <p:sp>
        <p:nvSpPr>
          <p:cNvPr id="7" name="Rectangle 7"/>
          <p:cNvSpPr>
            <a:spLocks noGrp="1" noChangeArrowheads="1"/>
          </p:cNvSpPr>
          <p:nvPr>
            <p:ph type="sldNum" sz="quarter" idx="5"/>
          </p:nvPr>
        </p:nvSpPr>
        <p:spPr>
          <a:ln/>
        </p:spPr>
        <p:txBody>
          <a:bodyPr/>
          <a:lstStyle/>
          <a:p>
            <a:fld id="{F58566C8-8C58-4365-AE03-5289F5A4D338}" type="slidenum">
              <a:rPr lang="en-US" altLang="en-US"/>
              <a:pPr/>
              <a:t>15</a:t>
            </a:fld>
            <a:endParaRPr lang="en-US" altLang="en-US"/>
          </a:p>
        </p:txBody>
      </p:sp>
      <p:sp>
        <p:nvSpPr>
          <p:cNvPr id="233474" name="Rectangle 2"/>
          <p:cNvSpPr>
            <a:spLocks noRot="1" noChangeArrowheads="1" noTextEdit="1"/>
          </p:cNvSpPr>
          <p:nvPr>
            <p:ph type="sldImg"/>
          </p:nvPr>
        </p:nvSpPr>
        <p:spPr>
          <a:xfrm>
            <a:off x="1143000" y="684213"/>
            <a:ext cx="4572000" cy="3429000"/>
          </a:xfrm>
          <a:ln/>
        </p:spPr>
      </p:sp>
      <p:sp>
        <p:nvSpPr>
          <p:cNvPr id="233475" name="Rectangle 3"/>
          <p:cNvSpPr>
            <a:spLocks noGrp="1" noChangeArrowheads="1"/>
          </p:cNvSpPr>
          <p:nvPr>
            <p:ph type="body" idx="1"/>
          </p:nvPr>
        </p:nvSpPr>
        <p:spPr>
          <a:xfrm>
            <a:off x="685800" y="4343400"/>
            <a:ext cx="5486400" cy="4116388"/>
          </a:xfrm>
        </p:spPr>
        <p:txBody>
          <a:bodyPr/>
          <a:lstStyle/>
          <a:p>
            <a:endParaRPr lang="en-US" altLang="en-US"/>
          </a:p>
        </p:txBody>
      </p:sp>
    </p:spTree>
    <p:extLst>
      <p:ext uri="{BB962C8B-B14F-4D97-AF65-F5344CB8AC3E}">
        <p14:creationId xmlns:p14="http://schemas.microsoft.com/office/powerpoint/2010/main" val="1695692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BE8D8-175F-48DD-9C3D-69A855437C3A}" type="slidenum">
              <a:rPr lang="en-US" altLang="en-US"/>
              <a:pPr/>
              <a:t>3</a:t>
            </a:fld>
            <a:endParaRPr lang="en-US" alt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altLang="en-US" dirty="0" smtClean="0"/>
              <a:t>Select</a:t>
            </a:r>
            <a:r>
              <a:rPr lang="en-US" altLang="en-US" baseline="0" dirty="0" smtClean="0"/>
              <a:t> an area of varying topography, woods, open, standing corn, etc.</a:t>
            </a:r>
          </a:p>
          <a:p>
            <a:endParaRPr lang="en-US" altLang="en-US" baseline="0" dirty="0" smtClean="0"/>
          </a:p>
          <a:p>
            <a:r>
              <a:rPr lang="en-US" altLang="en-US" baseline="0" dirty="0" smtClean="0"/>
              <a:t>Easy driving around/rotating among listening stations/t-posts important to quick training.</a:t>
            </a:r>
          </a:p>
          <a:p>
            <a:endParaRPr lang="en-US" altLang="en-US" baseline="0" dirty="0" smtClean="0"/>
          </a:p>
          <a:p>
            <a:r>
              <a:rPr lang="en-US" altLang="en-US" baseline="0" dirty="0" smtClean="0"/>
              <a:t>If these t-posts are used for pre-dawn wild bobwhite observations, make sure they have REFLECTIVE TAPE.</a:t>
            </a:r>
            <a:endParaRPr lang="en-US" altLang="en-US" dirty="0"/>
          </a:p>
        </p:txBody>
      </p:sp>
    </p:spTree>
    <p:extLst>
      <p:ext uri="{BB962C8B-B14F-4D97-AF65-F5344CB8AC3E}">
        <p14:creationId xmlns:p14="http://schemas.microsoft.com/office/powerpoint/2010/main" val="401784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3EF759-0841-4BBF-BF3F-7B2849533687}" type="slidenum">
              <a:rPr lang="en-US" altLang="en-US"/>
              <a:pPr/>
              <a:t>4</a:t>
            </a:fld>
            <a:endParaRPr lang="en-US" alt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5815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0DEA6-7652-42DB-9F49-2168598749D5}" type="slidenum">
              <a:rPr lang="en-US" altLang="en-US"/>
              <a:pPr/>
              <a:t>5</a:t>
            </a:fld>
            <a:endParaRPr lang="en-US" altLang="en-US" dirty="0"/>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dirty="0" smtClean="0"/>
              <a:t>The advantage of simulation with electronic callers is that training is not dependent on</a:t>
            </a:r>
            <a:r>
              <a:rPr lang="en-US" altLang="en-US" baseline="0" dirty="0" smtClean="0"/>
              <a:t> wild bobwhites, e.g., convenience, review, known caller locations.</a:t>
            </a:r>
          </a:p>
          <a:p>
            <a:endParaRPr lang="en-US" altLang="en-US" dirty="0" smtClean="0"/>
          </a:p>
          <a:p>
            <a:r>
              <a:rPr lang="en-US" altLang="en-US" dirty="0" smtClean="0"/>
              <a:t>The</a:t>
            </a:r>
            <a:r>
              <a:rPr lang="en-US" altLang="en-US" baseline="0" dirty="0" smtClean="0"/>
              <a:t> simulation/training field is best if no bobwhites (wild or captive) exist.  The advantage of simulated calling (electronic) is KNOWN calling locations, so live birds can create confusion.  However, wild birds are usually not stimulated to call during the day, so this is not a major concern.</a:t>
            </a:r>
          </a:p>
          <a:p>
            <a:endParaRPr lang="en-US" altLang="en-US" baseline="0" dirty="0" smtClean="0"/>
          </a:p>
          <a:p>
            <a:r>
              <a:rPr lang="en-US" altLang="en-US" baseline="0" dirty="0" smtClean="0"/>
              <a:t>It’s acceptable to use same field for simulation and wild bird observations.</a:t>
            </a:r>
            <a:endParaRPr lang="en-US" altLang="en-US" dirty="0"/>
          </a:p>
        </p:txBody>
      </p:sp>
    </p:spTree>
    <p:extLst>
      <p:ext uri="{BB962C8B-B14F-4D97-AF65-F5344CB8AC3E}">
        <p14:creationId xmlns:p14="http://schemas.microsoft.com/office/powerpoint/2010/main" val="1164538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47AC-FB1E-4DB3-A84C-878A65589EE8}" type="slidenum">
              <a:rPr lang="en-US" altLang="en-US"/>
              <a:pPr/>
              <a:t>6</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ltLang="en-US" dirty="0" smtClean="0"/>
          </a:p>
          <a:p>
            <a:r>
              <a:rPr lang="en-US" altLang="en-US" dirty="0" smtClean="0"/>
              <a:t>With</a:t>
            </a:r>
            <a:r>
              <a:rPr lang="en-US" altLang="en-US" baseline="0" dirty="0" smtClean="0"/>
              <a:t> trainees rotating among 4 listening stations, observations of the same electronic caller can be made from different perspectives.</a:t>
            </a:r>
          </a:p>
          <a:p>
            <a:endParaRPr lang="en-US" altLang="en-US" baseline="0" dirty="0" smtClean="0"/>
          </a:p>
          <a:p>
            <a:r>
              <a:rPr lang="en-US" altLang="en-US" baseline="0" dirty="0" smtClean="0"/>
              <a:t>Although this can be confusing, an observer hearing 10 or more coveys calling, </a:t>
            </a:r>
            <a:r>
              <a:rPr lang="en-US" altLang="en-US" u="sng" baseline="0" dirty="0" smtClean="0"/>
              <a:t>&gt;</a:t>
            </a:r>
            <a:r>
              <a:rPr lang="en-US" altLang="en-US" u="none" baseline="0" dirty="0" smtClean="0"/>
              <a:t>1 bird calling per covey, within a 1-2 minute time span can also be confusing.</a:t>
            </a:r>
          </a:p>
          <a:p>
            <a:endParaRPr lang="en-US" altLang="en-US" u="none" baseline="0" dirty="0" smtClean="0"/>
          </a:p>
          <a:p>
            <a:r>
              <a:rPr lang="en-US" altLang="en-US" u="none" baseline="0" dirty="0" smtClean="0"/>
              <a:t>Use </a:t>
            </a:r>
            <a:r>
              <a:rPr lang="en-US" altLang="en-US" u="none" baseline="0" dirty="0" err="1" smtClean="0"/>
              <a:t>ArcGis</a:t>
            </a:r>
            <a:r>
              <a:rPr lang="en-US" altLang="en-US" u="none" baseline="0" dirty="0" smtClean="0"/>
              <a:t> to create the training cell AND electronic caller locations.  Use this to create 2 maps—one </a:t>
            </a:r>
            <a:r>
              <a:rPr lang="en-US" altLang="en-US" b="1" u="none" baseline="0" dirty="0" smtClean="0"/>
              <a:t>without caller locations and one with locations</a:t>
            </a:r>
            <a:r>
              <a:rPr lang="en-US" altLang="en-US" u="none" baseline="0" dirty="0" smtClean="0"/>
              <a:t>.  For each training group (1-4), one leader has the map with electronic caller locations and this is used for discussion—but only to clear up any confusion at the first station visited.  At the end, when groups convene for review, caller locations will be displayed on a large aerial photo (best if prepared ahead of time; but can also edit in field).</a:t>
            </a:r>
          </a:p>
          <a:p>
            <a:endParaRPr lang="en-US" altLang="en-US" u="none" baseline="0" dirty="0" smtClean="0"/>
          </a:p>
          <a:p>
            <a:r>
              <a:rPr lang="en-US" altLang="en-US" b="1" u="none" baseline="0" dirty="0" smtClean="0"/>
              <a:t>Use GPS to place electronic callers in the field (helps prevent loss of callers </a:t>
            </a:r>
            <a:r>
              <a:rPr lang="en-US" altLang="en-US" b="1" u="none" baseline="0" dirty="0" smtClean="0">
                <a:sym typeface="Wingdings" panose="05000000000000000000" pitchFamily="2" charset="2"/>
              </a:rPr>
              <a:t>).</a:t>
            </a:r>
            <a:endParaRPr lang="en-US" altLang="en-US" b="1" dirty="0"/>
          </a:p>
        </p:txBody>
      </p:sp>
    </p:spTree>
    <p:extLst>
      <p:ext uri="{BB962C8B-B14F-4D97-AF65-F5344CB8AC3E}">
        <p14:creationId xmlns:p14="http://schemas.microsoft.com/office/powerpoint/2010/main" val="2307372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94DFD-0EFD-4932-B4FE-1F378ACADF44}" type="slidenum">
              <a:rPr lang="en-US" altLang="en-US"/>
              <a:pPr/>
              <a:t>7</a:t>
            </a:fld>
            <a:endParaRPr lang="en-US" altLang="en-US"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r>
              <a:rPr lang="en-US" altLang="en-US" dirty="0" smtClean="0"/>
              <a:t>In Distance</a:t>
            </a:r>
            <a:r>
              <a:rPr lang="en-US" altLang="en-US" baseline="0" dirty="0" smtClean="0"/>
              <a:t> Sampling, a proportion of longer distances are NOT USED in the analysis, so don’t dwell on extreme distances.</a:t>
            </a:r>
            <a:endParaRPr lang="en-US" altLang="en-US" dirty="0"/>
          </a:p>
        </p:txBody>
      </p:sp>
    </p:spTree>
    <p:extLst>
      <p:ext uri="{BB962C8B-B14F-4D97-AF65-F5344CB8AC3E}">
        <p14:creationId xmlns:p14="http://schemas.microsoft.com/office/powerpoint/2010/main" val="282127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1947AC-FB1E-4DB3-A84C-878A65589EE8}" type="slidenum">
              <a:rPr lang="en-US" altLang="en-US">
                <a:solidFill>
                  <a:srgbClr val="000000"/>
                </a:solidFill>
              </a:rPr>
              <a:pPr/>
              <a:t>8</a:t>
            </a:fld>
            <a:endParaRPr lang="en-US" altLang="en-US" dirty="0">
              <a:solidFill>
                <a:srgbClr val="000000"/>
              </a:solidFill>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dirty="0" smtClean="0"/>
              <a:t>With</a:t>
            </a:r>
            <a:r>
              <a:rPr lang="en-US" altLang="en-US" baseline="0" dirty="0" smtClean="0"/>
              <a:t> trainees rotating among 4 listening stations, observations of the same electronic caller can be made from different perspectives.</a:t>
            </a:r>
          </a:p>
          <a:p>
            <a:endParaRPr lang="en-US" altLang="en-US" baseline="0" dirty="0" smtClean="0"/>
          </a:p>
          <a:p>
            <a:pPr marL="228600" indent="-228600">
              <a:buAutoNum type="alphaUcPeriod"/>
            </a:pPr>
            <a:r>
              <a:rPr lang="en-US" altLang="en-US" baseline="0" dirty="0" smtClean="0"/>
              <a:t>From listening station on left side, place 2 callers at same distance, but only 30 meters from each other.</a:t>
            </a:r>
          </a:p>
          <a:p>
            <a:pPr marL="228600" indent="-228600">
              <a:buAutoNum type="alphaUcPeriod"/>
            </a:pPr>
            <a:r>
              <a:rPr lang="en-US" altLang="en-US" baseline="0" dirty="0" smtClean="0"/>
              <a:t>Line 2-3 callers up between 2 adjacent listening stations.</a:t>
            </a:r>
          </a:p>
          <a:p>
            <a:pPr marL="228600" indent="-228600">
              <a:buAutoNum type="alphaUcPeriod"/>
            </a:pPr>
            <a:r>
              <a:rPr lang="en-US" altLang="en-US" baseline="0" dirty="0" smtClean="0"/>
              <a:t>Observers have to listen in a 360 arc; caller close to one listening station, and also detectable from other station(s).</a:t>
            </a:r>
          </a:p>
          <a:p>
            <a:pPr marL="228600" indent="-228600">
              <a:buAutoNum type="alphaUcPeriod"/>
            </a:pPr>
            <a:r>
              <a:rPr lang="en-US" altLang="en-US" baseline="0" dirty="0" smtClean="0"/>
              <a:t>Observations at closer distances (&lt;500 meters) are more important than &gt;500 meters; try to fool observer with 2 callers at same distance, one in thick/tall vegetation, and other in short &amp; thin vegetation.</a:t>
            </a:r>
          </a:p>
          <a:p>
            <a:endParaRPr lang="en-US" altLang="en-US" baseline="0" dirty="0" smtClean="0"/>
          </a:p>
          <a:p>
            <a:r>
              <a:rPr lang="en-US" altLang="en-US" baseline="0" dirty="0" smtClean="0"/>
              <a:t>ROT, face all speakers in direction of nearest listening station.</a:t>
            </a:r>
          </a:p>
          <a:p>
            <a:r>
              <a:rPr lang="en-US" altLang="en-US" baseline="0" dirty="0" smtClean="0"/>
              <a:t>Although this can be confusing, an observer hearing 10 or more coveys calling, </a:t>
            </a:r>
            <a:r>
              <a:rPr lang="en-US" altLang="en-US" u="sng" baseline="0" dirty="0" smtClean="0"/>
              <a:t>&gt;</a:t>
            </a:r>
            <a:r>
              <a:rPr lang="en-US" altLang="en-US" u="none" baseline="0" dirty="0" smtClean="0"/>
              <a:t>1 bird calling per covey, within a 1-2 minute time span can also be confusing.</a:t>
            </a:r>
            <a:endParaRPr lang="en-US" altLang="en-US" dirty="0"/>
          </a:p>
        </p:txBody>
      </p:sp>
    </p:spTree>
    <p:extLst>
      <p:ext uri="{BB962C8B-B14F-4D97-AF65-F5344CB8AC3E}">
        <p14:creationId xmlns:p14="http://schemas.microsoft.com/office/powerpoint/2010/main" val="395821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6242148-9A86-4123-833C-9590B4213F05}" type="slidenum">
              <a:rPr lang="en-US" smtClean="0"/>
              <a:pPr/>
              <a:t>10</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r>
              <a:rPr lang="en-US" dirty="0" smtClean="0"/>
              <a:t>These</a:t>
            </a:r>
            <a:r>
              <a:rPr lang="en-US" baseline="0" dirty="0" smtClean="0"/>
              <a:t> data are across winter, and thus, relative to October, there is more use of hard woody cover due to winter weather and hunting pressure (there is no daily time limit for quail hunting in MO).</a:t>
            </a:r>
            <a:endParaRPr lang="en-US" dirty="0" smtClean="0"/>
          </a:p>
          <a:p>
            <a:pPr eaLnBrk="1" hangingPunct="1"/>
            <a:endParaRPr lang="en-US" dirty="0" smtClean="0"/>
          </a:p>
          <a:p>
            <a:pPr eaLnBrk="1" hangingPunct="1"/>
            <a:r>
              <a:rPr lang="en-US" dirty="0" smtClean="0"/>
              <a:t>Quail almost always roost in open-land habitats, fields of weeds, grass or crops.  In this study, the old fields have perennial weeds (golden rod), grass, and a small amount of shrubs or woody sprouts.  ESV is early-successional vegetation, typically 1-year old fallow crop fields—mostly annual weeds, like ragweed and foxtail.  NWSG are native warm-season grasses, and CSG are cool-season grasses, like timothy, red top and orchard grass.  Crop includes corn, soybeans and milo.</a:t>
            </a:r>
          </a:p>
          <a:p>
            <a:pPr eaLnBrk="1" hangingPunct="1"/>
            <a:endParaRPr lang="en-US" dirty="0" smtClean="0"/>
          </a:p>
          <a:p>
            <a:pPr eaLnBrk="1" hangingPunct="1"/>
            <a:r>
              <a:rPr lang="en-US" dirty="0" smtClean="0"/>
              <a:t>At blind pony many, many quail roosted in the fields dominated by golden rod, annual lespedeza, ragweed, grasses and shrubs.  Some of the popularity of old fields results from the fact that this habitat type is everywhere at Blind Pony.</a:t>
            </a:r>
          </a:p>
        </p:txBody>
      </p:sp>
    </p:spTree>
    <p:extLst>
      <p:ext uri="{BB962C8B-B14F-4D97-AF65-F5344CB8AC3E}">
        <p14:creationId xmlns:p14="http://schemas.microsoft.com/office/powerpoint/2010/main" val="169261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113DC3B-6EB5-4876-931F-8AD67DBF84AD}" type="slidenum">
              <a:rPr lang="en-US" smtClean="0"/>
              <a:pPr/>
              <a:t>11</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250763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0AE4F8A-FC99-4A51-A76A-5B97B51488B4}" type="slidenum">
              <a:rPr lang="en-US" altLang="en-US"/>
              <a:pPr/>
              <a:t>‹#›</a:t>
            </a:fld>
            <a:endParaRPr lang="en-US" altLang="en-US" dirty="0"/>
          </a:p>
        </p:txBody>
      </p:sp>
    </p:spTree>
    <p:extLst>
      <p:ext uri="{BB962C8B-B14F-4D97-AF65-F5344CB8AC3E}">
        <p14:creationId xmlns:p14="http://schemas.microsoft.com/office/powerpoint/2010/main" val="37044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9990BC59-2B8D-4D6F-813F-0A0A4248C439}" type="slidenum">
              <a:rPr lang="en-US" altLang="en-US"/>
              <a:pPr/>
              <a:t>‹#›</a:t>
            </a:fld>
            <a:endParaRPr lang="en-US" altLang="en-US" dirty="0"/>
          </a:p>
        </p:txBody>
      </p:sp>
    </p:spTree>
    <p:extLst>
      <p:ext uri="{BB962C8B-B14F-4D97-AF65-F5344CB8AC3E}">
        <p14:creationId xmlns:p14="http://schemas.microsoft.com/office/powerpoint/2010/main" val="1734974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6177564-E691-4B6F-A182-FA335ECEFAFB}" type="slidenum">
              <a:rPr lang="en-US" altLang="en-US"/>
              <a:pPr/>
              <a:t>‹#›</a:t>
            </a:fld>
            <a:endParaRPr lang="en-US" altLang="en-US" dirty="0"/>
          </a:p>
        </p:txBody>
      </p:sp>
    </p:spTree>
    <p:extLst>
      <p:ext uri="{BB962C8B-B14F-4D97-AF65-F5344CB8AC3E}">
        <p14:creationId xmlns:p14="http://schemas.microsoft.com/office/powerpoint/2010/main" val="2278211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4A01E1A-CF30-4930-ABDD-A12A29B67475}" type="slidenum">
              <a:rPr lang="en-US" altLang="en-US"/>
              <a:pPr/>
              <a:t>‹#›</a:t>
            </a:fld>
            <a:endParaRPr lang="en-US" altLang="en-US" dirty="0"/>
          </a:p>
        </p:txBody>
      </p:sp>
    </p:spTree>
    <p:extLst>
      <p:ext uri="{BB962C8B-B14F-4D97-AF65-F5344CB8AC3E}">
        <p14:creationId xmlns:p14="http://schemas.microsoft.com/office/powerpoint/2010/main" val="3734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D151E673-6BF3-410B-9F37-EA3BA6F57F06}" type="slidenum">
              <a:rPr lang="en-US" altLang="en-US"/>
              <a:pPr/>
              <a:t>‹#›</a:t>
            </a:fld>
            <a:endParaRPr lang="en-US" altLang="en-US" dirty="0"/>
          </a:p>
        </p:txBody>
      </p:sp>
    </p:spTree>
    <p:extLst>
      <p:ext uri="{BB962C8B-B14F-4D97-AF65-F5344CB8AC3E}">
        <p14:creationId xmlns:p14="http://schemas.microsoft.com/office/powerpoint/2010/main" val="393096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2A8E90D-189C-4781-8701-C721BCDE6F49}" type="slidenum">
              <a:rPr lang="en-US" altLang="en-US"/>
              <a:pPr/>
              <a:t>‹#›</a:t>
            </a:fld>
            <a:endParaRPr lang="en-US" altLang="en-US" dirty="0"/>
          </a:p>
        </p:txBody>
      </p:sp>
    </p:spTree>
    <p:extLst>
      <p:ext uri="{BB962C8B-B14F-4D97-AF65-F5344CB8AC3E}">
        <p14:creationId xmlns:p14="http://schemas.microsoft.com/office/powerpoint/2010/main" val="36912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A9D7D854-488D-4F2E-9C29-9C5FBB412F56}" type="slidenum">
              <a:rPr lang="en-US" altLang="en-US"/>
              <a:pPr/>
              <a:t>‹#›</a:t>
            </a:fld>
            <a:endParaRPr lang="en-US" altLang="en-US" dirty="0"/>
          </a:p>
        </p:txBody>
      </p:sp>
    </p:spTree>
    <p:extLst>
      <p:ext uri="{BB962C8B-B14F-4D97-AF65-F5344CB8AC3E}">
        <p14:creationId xmlns:p14="http://schemas.microsoft.com/office/powerpoint/2010/main" val="3930481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16EA80CB-2730-49A5-A3A1-F3A1D7E565B6}" type="slidenum">
              <a:rPr lang="en-US" altLang="en-US"/>
              <a:pPr/>
              <a:t>‹#›</a:t>
            </a:fld>
            <a:endParaRPr lang="en-US" altLang="en-US" dirty="0"/>
          </a:p>
        </p:txBody>
      </p:sp>
    </p:spTree>
    <p:extLst>
      <p:ext uri="{BB962C8B-B14F-4D97-AF65-F5344CB8AC3E}">
        <p14:creationId xmlns:p14="http://schemas.microsoft.com/office/powerpoint/2010/main" val="3514298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DE4F5F2C-4342-4E31-BA98-1C78A084C924}" type="slidenum">
              <a:rPr lang="en-US" altLang="en-US"/>
              <a:pPr/>
              <a:t>‹#›</a:t>
            </a:fld>
            <a:endParaRPr lang="en-US" altLang="en-US" dirty="0"/>
          </a:p>
        </p:txBody>
      </p:sp>
    </p:spTree>
    <p:extLst>
      <p:ext uri="{BB962C8B-B14F-4D97-AF65-F5344CB8AC3E}">
        <p14:creationId xmlns:p14="http://schemas.microsoft.com/office/powerpoint/2010/main" val="56573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28316DEE-C390-4098-92D8-B2B111FFD208}" type="slidenum">
              <a:rPr lang="en-US" altLang="en-US"/>
              <a:pPr/>
              <a:t>‹#›</a:t>
            </a:fld>
            <a:endParaRPr lang="en-US" altLang="en-US" dirty="0"/>
          </a:p>
        </p:txBody>
      </p:sp>
    </p:spTree>
    <p:extLst>
      <p:ext uri="{BB962C8B-B14F-4D97-AF65-F5344CB8AC3E}">
        <p14:creationId xmlns:p14="http://schemas.microsoft.com/office/powerpoint/2010/main" val="781007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5243DFA-AA3A-461A-82F9-982CDABE5F80}" type="slidenum">
              <a:rPr lang="en-US" altLang="en-US"/>
              <a:pPr/>
              <a:t>‹#›</a:t>
            </a:fld>
            <a:endParaRPr lang="en-US" altLang="en-US" dirty="0"/>
          </a:p>
        </p:txBody>
      </p:sp>
    </p:spTree>
    <p:extLst>
      <p:ext uri="{BB962C8B-B14F-4D97-AF65-F5344CB8AC3E}">
        <p14:creationId xmlns:p14="http://schemas.microsoft.com/office/powerpoint/2010/main" val="138928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9594E83-1E60-46BF-ADE3-2EDD15522141}" type="slidenum">
              <a:rPr lang="en-US" altLang="en-US"/>
              <a:pPr/>
              <a:t>‹#›</a:t>
            </a:fld>
            <a:endParaRPr lang="en-US" altLang="en-US" dirty="0"/>
          </a:p>
        </p:txBody>
      </p:sp>
    </p:spTree>
    <p:extLst>
      <p:ext uri="{BB962C8B-B14F-4D97-AF65-F5344CB8AC3E}">
        <p14:creationId xmlns:p14="http://schemas.microsoft.com/office/powerpoint/2010/main" val="3883474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2A5D6AB4-6F36-46EC-809C-797AA5498B97}" type="slidenum">
              <a:rPr lang="en-US" altLang="en-US"/>
              <a:pPr/>
              <a:t>‹#›</a:t>
            </a:fld>
            <a:endParaRPr lang="en-US" altLang="en-US" dirty="0"/>
          </a:p>
        </p:txBody>
      </p:sp>
    </p:spTree>
    <p:extLst>
      <p:ext uri="{BB962C8B-B14F-4D97-AF65-F5344CB8AC3E}">
        <p14:creationId xmlns:p14="http://schemas.microsoft.com/office/powerpoint/2010/main" val="164666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7C16D5BE-F864-4242-A770-A7B460EFF133}" type="slidenum">
              <a:rPr lang="en-US" altLang="en-US"/>
              <a:pPr/>
              <a:t>‹#›</a:t>
            </a:fld>
            <a:endParaRPr lang="en-US" altLang="en-US" dirty="0"/>
          </a:p>
        </p:txBody>
      </p:sp>
    </p:spTree>
    <p:extLst>
      <p:ext uri="{BB962C8B-B14F-4D97-AF65-F5344CB8AC3E}">
        <p14:creationId xmlns:p14="http://schemas.microsoft.com/office/powerpoint/2010/main" val="1906024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25294FD-ADC9-4269-8A69-035622627584}" type="slidenum">
              <a:rPr lang="en-US" altLang="en-US"/>
              <a:pPr/>
              <a:t>‹#›</a:t>
            </a:fld>
            <a:endParaRPr lang="en-US" altLang="en-US" dirty="0"/>
          </a:p>
        </p:txBody>
      </p:sp>
    </p:spTree>
    <p:extLst>
      <p:ext uri="{BB962C8B-B14F-4D97-AF65-F5344CB8AC3E}">
        <p14:creationId xmlns:p14="http://schemas.microsoft.com/office/powerpoint/2010/main" val="55799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19C1DA35-C38F-4FB9-9655-2BFCF77BF140}" type="slidenum">
              <a:rPr lang="en-US" altLang="en-US"/>
              <a:pPr/>
              <a:t>‹#›</a:t>
            </a:fld>
            <a:endParaRPr lang="en-US" altLang="en-US" dirty="0"/>
          </a:p>
        </p:txBody>
      </p:sp>
    </p:spTree>
    <p:extLst>
      <p:ext uri="{BB962C8B-B14F-4D97-AF65-F5344CB8AC3E}">
        <p14:creationId xmlns:p14="http://schemas.microsoft.com/office/powerpoint/2010/main" val="4158759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6A76C14-DA84-4114-BE24-54F60026CD55}" type="slidenum">
              <a:rPr lang="en-US" altLang="en-US"/>
              <a:pPr/>
              <a:t>‹#›</a:t>
            </a:fld>
            <a:endParaRPr lang="en-US" altLang="en-US" dirty="0"/>
          </a:p>
        </p:txBody>
      </p:sp>
    </p:spTree>
    <p:extLst>
      <p:ext uri="{BB962C8B-B14F-4D97-AF65-F5344CB8AC3E}">
        <p14:creationId xmlns:p14="http://schemas.microsoft.com/office/powerpoint/2010/main" val="3177357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88A97702-B49B-4E8F-A756-931D5B1D83F1}" type="slidenum">
              <a:rPr lang="en-US" altLang="en-US"/>
              <a:pPr/>
              <a:t>‹#›</a:t>
            </a:fld>
            <a:endParaRPr lang="en-US" altLang="en-US" dirty="0"/>
          </a:p>
        </p:txBody>
      </p:sp>
    </p:spTree>
    <p:extLst>
      <p:ext uri="{BB962C8B-B14F-4D97-AF65-F5344CB8AC3E}">
        <p14:creationId xmlns:p14="http://schemas.microsoft.com/office/powerpoint/2010/main" val="3952844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F0B4F0C-86B2-4FFF-8FF6-3C5ADFF1AD3D}" type="slidenum">
              <a:rPr lang="en-US" altLang="en-US"/>
              <a:pPr/>
              <a:t>‹#›</a:t>
            </a:fld>
            <a:endParaRPr lang="en-US" altLang="en-US" dirty="0"/>
          </a:p>
        </p:txBody>
      </p:sp>
    </p:spTree>
    <p:extLst>
      <p:ext uri="{BB962C8B-B14F-4D97-AF65-F5344CB8AC3E}">
        <p14:creationId xmlns:p14="http://schemas.microsoft.com/office/powerpoint/2010/main" val="20752681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566BF4BF-C640-4E16-B231-D45CFEB6FA24}" type="slidenum">
              <a:rPr lang="en-US" altLang="en-US"/>
              <a:pPr/>
              <a:t>‹#›</a:t>
            </a:fld>
            <a:endParaRPr lang="en-US" altLang="en-US" dirty="0"/>
          </a:p>
        </p:txBody>
      </p:sp>
    </p:spTree>
    <p:extLst>
      <p:ext uri="{BB962C8B-B14F-4D97-AF65-F5344CB8AC3E}">
        <p14:creationId xmlns:p14="http://schemas.microsoft.com/office/powerpoint/2010/main" val="91534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B42922C-349A-4246-98B5-C68057579173}" type="slidenum">
              <a:rPr lang="en-US" altLang="en-US"/>
              <a:pPr/>
              <a:t>‹#›</a:t>
            </a:fld>
            <a:endParaRPr lang="en-US" altLang="en-US" dirty="0"/>
          </a:p>
        </p:txBody>
      </p:sp>
    </p:spTree>
    <p:extLst>
      <p:ext uri="{BB962C8B-B14F-4D97-AF65-F5344CB8AC3E}">
        <p14:creationId xmlns:p14="http://schemas.microsoft.com/office/powerpoint/2010/main" val="552481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9680899D-A07C-45C5-93D2-5200CEDC201B}" type="slidenum">
              <a:rPr lang="en-US" altLang="en-US"/>
              <a:pPr/>
              <a:t>‹#›</a:t>
            </a:fld>
            <a:endParaRPr lang="en-US" altLang="en-US" dirty="0"/>
          </a:p>
        </p:txBody>
      </p:sp>
    </p:spTree>
    <p:extLst>
      <p:ext uri="{BB962C8B-B14F-4D97-AF65-F5344CB8AC3E}">
        <p14:creationId xmlns:p14="http://schemas.microsoft.com/office/powerpoint/2010/main" val="360985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9DF2818-71C2-41F4-9A54-1917A97E0678}" type="slidenum">
              <a:rPr lang="en-US" altLang="en-US"/>
              <a:pPr/>
              <a:t>‹#›</a:t>
            </a:fld>
            <a:endParaRPr lang="en-US" altLang="en-US" dirty="0"/>
          </a:p>
        </p:txBody>
      </p:sp>
    </p:spTree>
    <p:extLst>
      <p:ext uri="{BB962C8B-B14F-4D97-AF65-F5344CB8AC3E}">
        <p14:creationId xmlns:p14="http://schemas.microsoft.com/office/powerpoint/2010/main" val="1351890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B36894BB-C9A9-4893-BF12-93AD0A47E3BA}" type="slidenum">
              <a:rPr lang="en-US" altLang="en-US"/>
              <a:pPr/>
              <a:t>‹#›</a:t>
            </a:fld>
            <a:endParaRPr lang="en-US" altLang="en-US" dirty="0"/>
          </a:p>
        </p:txBody>
      </p:sp>
    </p:spTree>
    <p:extLst>
      <p:ext uri="{BB962C8B-B14F-4D97-AF65-F5344CB8AC3E}">
        <p14:creationId xmlns:p14="http://schemas.microsoft.com/office/powerpoint/2010/main" val="42320107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6D463E0F-FD03-4AF3-8E11-D17DCD57D97D}" type="slidenum">
              <a:rPr lang="en-US" altLang="en-US"/>
              <a:pPr/>
              <a:t>‹#›</a:t>
            </a:fld>
            <a:endParaRPr lang="en-US" altLang="en-US" dirty="0"/>
          </a:p>
        </p:txBody>
      </p:sp>
    </p:spTree>
    <p:extLst>
      <p:ext uri="{BB962C8B-B14F-4D97-AF65-F5344CB8AC3E}">
        <p14:creationId xmlns:p14="http://schemas.microsoft.com/office/powerpoint/2010/main" val="383682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D01D2C3E-4494-4F4A-98CD-9D404C6BDEFE}" type="slidenum">
              <a:rPr lang="en-US" altLang="en-US"/>
              <a:pPr/>
              <a:t>‹#›</a:t>
            </a:fld>
            <a:endParaRPr lang="en-US" altLang="en-US" dirty="0"/>
          </a:p>
        </p:txBody>
      </p:sp>
    </p:spTree>
    <p:extLst>
      <p:ext uri="{BB962C8B-B14F-4D97-AF65-F5344CB8AC3E}">
        <p14:creationId xmlns:p14="http://schemas.microsoft.com/office/powerpoint/2010/main" val="2344386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F2BBDED-8404-46D0-97F8-C86D1E770AC2}" type="slidenum">
              <a:rPr lang="en-US" altLang="en-US"/>
              <a:pPr/>
              <a:t>‹#›</a:t>
            </a:fld>
            <a:endParaRPr lang="en-US" altLang="en-US" dirty="0"/>
          </a:p>
        </p:txBody>
      </p:sp>
    </p:spTree>
    <p:extLst>
      <p:ext uri="{BB962C8B-B14F-4D97-AF65-F5344CB8AC3E}">
        <p14:creationId xmlns:p14="http://schemas.microsoft.com/office/powerpoint/2010/main" val="39978299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E5C52BA-D6B5-47F7-AE41-C172719F1339}" type="slidenum">
              <a:rPr lang="en-US" altLang="en-US"/>
              <a:pPr/>
              <a:t>‹#›</a:t>
            </a:fld>
            <a:endParaRPr lang="en-US" altLang="en-US" dirty="0"/>
          </a:p>
        </p:txBody>
      </p:sp>
    </p:spTree>
    <p:extLst>
      <p:ext uri="{BB962C8B-B14F-4D97-AF65-F5344CB8AC3E}">
        <p14:creationId xmlns:p14="http://schemas.microsoft.com/office/powerpoint/2010/main" val="1247815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B15C224-3608-4895-9179-BFAC52F69E49}" type="slidenum">
              <a:rPr lang="en-US" altLang="en-US"/>
              <a:pPr/>
              <a:t>‹#›</a:t>
            </a:fld>
            <a:endParaRPr lang="en-US" altLang="en-US" dirty="0"/>
          </a:p>
        </p:txBody>
      </p:sp>
    </p:spTree>
    <p:extLst>
      <p:ext uri="{BB962C8B-B14F-4D97-AF65-F5344CB8AC3E}">
        <p14:creationId xmlns:p14="http://schemas.microsoft.com/office/powerpoint/2010/main" val="720094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02DBA7B7-84A8-49AA-AFD3-E47596825BD1}" type="slidenum">
              <a:rPr lang="en-US" altLang="en-US"/>
              <a:pPr/>
              <a:t>‹#›</a:t>
            </a:fld>
            <a:endParaRPr lang="en-US" altLang="en-US" dirty="0"/>
          </a:p>
        </p:txBody>
      </p:sp>
    </p:spTree>
    <p:extLst>
      <p:ext uri="{BB962C8B-B14F-4D97-AF65-F5344CB8AC3E}">
        <p14:creationId xmlns:p14="http://schemas.microsoft.com/office/powerpoint/2010/main" val="293067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D3B7ADA8-FD76-485E-A68D-7FE60687CD4F}" type="slidenum">
              <a:rPr lang="en-US" altLang="en-US"/>
              <a:pPr/>
              <a:t>‹#›</a:t>
            </a:fld>
            <a:endParaRPr lang="en-US" altLang="en-US" dirty="0"/>
          </a:p>
        </p:txBody>
      </p:sp>
    </p:spTree>
    <p:extLst>
      <p:ext uri="{BB962C8B-B14F-4D97-AF65-F5344CB8AC3E}">
        <p14:creationId xmlns:p14="http://schemas.microsoft.com/office/powerpoint/2010/main" val="74059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dirty="0"/>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514B13E-D58F-4E9C-9C44-C149D72F5448}" type="slidenum">
              <a:rPr lang="en-US" altLang="en-US"/>
              <a:pPr/>
              <a:t>‹#›</a:t>
            </a:fld>
            <a:endParaRPr lang="en-US" altLang="en-US" dirty="0"/>
          </a:p>
        </p:txBody>
      </p:sp>
    </p:spTree>
    <p:extLst>
      <p:ext uri="{BB962C8B-B14F-4D97-AF65-F5344CB8AC3E}">
        <p14:creationId xmlns:p14="http://schemas.microsoft.com/office/powerpoint/2010/main" val="679808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fld id="{B222773D-E253-4F64-A6BE-794DD0EF411F}" type="slidenum">
              <a:rPr lang="en-US" altLang="en-US"/>
              <a:pPr/>
              <a:t>‹#›</a:t>
            </a:fld>
            <a:endParaRPr lang="en-US" altLang="en-US" dirty="0"/>
          </a:p>
        </p:txBody>
      </p:sp>
      <p:sp>
        <p:nvSpPr>
          <p:cNvPr id="6" name="Slide Number Placeholder 5"/>
          <p:cNvSpPr>
            <a:spLocks noGrp="1"/>
          </p:cNvSpPr>
          <p:nvPr>
            <p:ph type="sldNum" sz="quarter" idx="12"/>
          </p:nvPr>
        </p:nvSpPr>
        <p:spPr/>
        <p:txBody>
          <a:bodyPr/>
          <a:lstStyle>
            <a:lvl1pPr>
              <a:defRPr/>
            </a:lvl1pPr>
          </a:lstStyle>
          <a:p>
            <a:fld id="{104239D4-84D3-438A-80E3-7902086FB0BD}" type="slidenum">
              <a:rPr lang="en-US" altLang="en-US"/>
              <a:pPr/>
              <a:t>‹#›</a:t>
            </a:fld>
            <a:endParaRPr lang="en-US" altLang="en-US" dirty="0"/>
          </a:p>
        </p:txBody>
      </p:sp>
    </p:spTree>
    <p:extLst>
      <p:ext uri="{BB962C8B-B14F-4D97-AF65-F5344CB8AC3E}">
        <p14:creationId xmlns:p14="http://schemas.microsoft.com/office/powerpoint/2010/main" val="336504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4B6B61A7-692E-48E1-AB6E-0320FA3F8508}" type="slidenum">
              <a:rPr lang="en-US" altLang="en-US"/>
              <a:pPr/>
              <a:t>‹#›</a:t>
            </a:fld>
            <a:endParaRPr lang="en-US" altLang="en-US" dirty="0"/>
          </a:p>
        </p:txBody>
      </p:sp>
    </p:spTree>
    <p:extLst>
      <p:ext uri="{BB962C8B-B14F-4D97-AF65-F5344CB8AC3E}">
        <p14:creationId xmlns:p14="http://schemas.microsoft.com/office/powerpoint/2010/main" val="448252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fld id="{D2C88624-6AF4-4F5D-9A7B-7FE22374227D}" type="slidenum">
              <a:rPr lang="en-US" altLang="en-US"/>
              <a:pPr/>
              <a:t>‹#›</a:t>
            </a:fld>
            <a:endParaRPr lang="en-US" altLang="en-US" dirty="0"/>
          </a:p>
        </p:txBody>
      </p:sp>
      <p:sp>
        <p:nvSpPr>
          <p:cNvPr id="6" name="Slide Number Placeholder 5"/>
          <p:cNvSpPr>
            <a:spLocks noGrp="1"/>
          </p:cNvSpPr>
          <p:nvPr>
            <p:ph type="sldNum" sz="quarter" idx="12"/>
          </p:nvPr>
        </p:nvSpPr>
        <p:spPr/>
        <p:txBody>
          <a:bodyPr/>
          <a:lstStyle>
            <a:lvl1pPr>
              <a:defRPr/>
            </a:lvl1pPr>
          </a:lstStyle>
          <a:p>
            <a:fld id="{382CEDB1-982E-4DEC-8BA3-CFB26B3F15F2}" type="slidenum">
              <a:rPr lang="en-US" altLang="en-US"/>
              <a:pPr/>
              <a:t>‹#›</a:t>
            </a:fld>
            <a:endParaRPr lang="en-US" altLang="en-US" dirty="0"/>
          </a:p>
        </p:txBody>
      </p:sp>
    </p:spTree>
    <p:extLst>
      <p:ext uri="{BB962C8B-B14F-4D97-AF65-F5344CB8AC3E}">
        <p14:creationId xmlns:p14="http://schemas.microsoft.com/office/powerpoint/2010/main" val="25511744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fld id="{CC538C8F-B76D-4AFF-A17E-75271F7ED47B}" type="slidenum">
              <a:rPr lang="en-US" altLang="en-US"/>
              <a:pPr/>
              <a:t>‹#›</a:t>
            </a:fld>
            <a:endParaRPr lang="en-US" altLang="en-US" dirty="0"/>
          </a:p>
        </p:txBody>
      </p:sp>
      <p:sp>
        <p:nvSpPr>
          <p:cNvPr id="6" name="Slide Number Placeholder 5"/>
          <p:cNvSpPr>
            <a:spLocks noGrp="1"/>
          </p:cNvSpPr>
          <p:nvPr>
            <p:ph type="sldNum" sz="quarter" idx="12"/>
          </p:nvPr>
        </p:nvSpPr>
        <p:spPr/>
        <p:txBody>
          <a:bodyPr/>
          <a:lstStyle>
            <a:lvl1pPr>
              <a:defRPr/>
            </a:lvl1pPr>
          </a:lstStyle>
          <a:p>
            <a:fld id="{C106DAF7-19A8-4C90-A96B-FDA77782C145}" type="slidenum">
              <a:rPr lang="en-US" altLang="en-US"/>
              <a:pPr/>
              <a:t>‹#›</a:t>
            </a:fld>
            <a:endParaRPr lang="en-US" altLang="en-US" dirty="0"/>
          </a:p>
        </p:txBody>
      </p:sp>
    </p:spTree>
    <p:extLst>
      <p:ext uri="{BB962C8B-B14F-4D97-AF65-F5344CB8AC3E}">
        <p14:creationId xmlns:p14="http://schemas.microsoft.com/office/powerpoint/2010/main" val="24648484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fld id="{28C633F1-AB61-4F72-AD60-414629C49428}" type="slidenum">
              <a:rPr lang="en-US" altLang="en-US"/>
              <a:pPr/>
              <a:t>‹#›</a:t>
            </a:fld>
            <a:endParaRPr lang="en-US" altLang="en-US" dirty="0"/>
          </a:p>
        </p:txBody>
      </p:sp>
      <p:sp>
        <p:nvSpPr>
          <p:cNvPr id="7" name="Slide Number Placeholder 6"/>
          <p:cNvSpPr>
            <a:spLocks noGrp="1"/>
          </p:cNvSpPr>
          <p:nvPr>
            <p:ph type="sldNum" sz="quarter" idx="12"/>
          </p:nvPr>
        </p:nvSpPr>
        <p:spPr/>
        <p:txBody>
          <a:bodyPr/>
          <a:lstStyle>
            <a:lvl1pPr>
              <a:defRPr/>
            </a:lvl1pPr>
          </a:lstStyle>
          <a:p>
            <a:fld id="{8482AAEF-1B03-407E-9305-46B00A576088}" type="slidenum">
              <a:rPr lang="en-US" altLang="en-US"/>
              <a:pPr/>
              <a:t>‹#›</a:t>
            </a:fld>
            <a:endParaRPr lang="en-US" altLang="en-US" dirty="0"/>
          </a:p>
        </p:txBody>
      </p:sp>
    </p:spTree>
    <p:extLst>
      <p:ext uri="{BB962C8B-B14F-4D97-AF65-F5344CB8AC3E}">
        <p14:creationId xmlns:p14="http://schemas.microsoft.com/office/powerpoint/2010/main" val="22609440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fld id="{6033DB08-FD70-4AAB-8121-7152FC51A105}" type="slidenum">
              <a:rPr lang="en-US" altLang="en-US"/>
              <a:pPr/>
              <a:t>‹#›</a:t>
            </a:fld>
            <a:endParaRPr lang="en-US" altLang="en-US" dirty="0"/>
          </a:p>
        </p:txBody>
      </p:sp>
      <p:sp>
        <p:nvSpPr>
          <p:cNvPr id="9" name="Slide Number Placeholder 8"/>
          <p:cNvSpPr>
            <a:spLocks noGrp="1"/>
          </p:cNvSpPr>
          <p:nvPr>
            <p:ph type="sldNum" sz="quarter" idx="12"/>
          </p:nvPr>
        </p:nvSpPr>
        <p:spPr/>
        <p:txBody>
          <a:bodyPr/>
          <a:lstStyle>
            <a:lvl1pPr>
              <a:defRPr/>
            </a:lvl1pPr>
          </a:lstStyle>
          <a:p>
            <a:fld id="{078535ED-45DE-4DD4-A6F8-0A34084C318C}" type="slidenum">
              <a:rPr lang="en-US" altLang="en-US"/>
              <a:pPr/>
              <a:t>‹#›</a:t>
            </a:fld>
            <a:endParaRPr lang="en-US" altLang="en-US" dirty="0"/>
          </a:p>
        </p:txBody>
      </p:sp>
    </p:spTree>
    <p:extLst>
      <p:ext uri="{BB962C8B-B14F-4D97-AF65-F5344CB8AC3E}">
        <p14:creationId xmlns:p14="http://schemas.microsoft.com/office/powerpoint/2010/main" val="1149741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fld id="{8A068ED7-68EB-417E-987A-F3C48E7C7113}" type="slidenum">
              <a:rPr lang="en-US" altLang="en-US"/>
              <a:pPr/>
              <a:t>‹#›</a:t>
            </a:fld>
            <a:endParaRPr lang="en-US" altLang="en-US" dirty="0"/>
          </a:p>
        </p:txBody>
      </p:sp>
      <p:sp>
        <p:nvSpPr>
          <p:cNvPr id="5" name="Slide Number Placeholder 4"/>
          <p:cNvSpPr>
            <a:spLocks noGrp="1"/>
          </p:cNvSpPr>
          <p:nvPr>
            <p:ph type="sldNum" sz="quarter" idx="12"/>
          </p:nvPr>
        </p:nvSpPr>
        <p:spPr/>
        <p:txBody>
          <a:bodyPr/>
          <a:lstStyle>
            <a:lvl1pPr>
              <a:defRPr/>
            </a:lvl1pPr>
          </a:lstStyle>
          <a:p>
            <a:fld id="{189F512F-F7F4-4D94-B431-CAD43C171FD8}" type="slidenum">
              <a:rPr lang="en-US" altLang="en-US"/>
              <a:pPr/>
              <a:t>‹#›</a:t>
            </a:fld>
            <a:endParaRPr lang="en-US" altLang="en-US" dirty="0"/>
          </a:p>
        </p:txBody>
      </p:sp>
    </p:spTree>
    <p:extLst>
      <p:ext uri="{BB962C8B-B14F-4D97-AF65-F5344CB8AC3E}">
        <p14:creationId xmlns:p14="http://schemas.microsoft.com/office/powerpoint/2010/main" val="2216144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fld id="{30CD3F9A-70BF-4564-AEFC-5DAE42E846A3}" type="slidenum">
              <a:rPr lang="en-US" altLang="en-US"/>
              <a:pPr/>
              <a:t>‹#›</a:t>
            </a:fld>
            <a:endParaRPr lang="en-US" altLang="en-US" dirty="0"/>
          </a:p>
        </p:txBody>
      </p:sp>
      <p:sp>
        <p:nvSpPr>
          <p:cNvPr id="4" name="Slide Number Placeholder 3"/>
          <p:cNvSpPr>
            <a:spLocks noGrp="1"/>
          </p:cNvSpPr>
          <p:nvPr>
            <p:ph type="sldNum" sz="quarter" idx="12"/>
          </p:nvPr>
        </p:nvSpPr>
        <p:spPr/>
        <p:txBody>
          <a:bodyPr/>
          <a:lstStyle>
            <a:lvl1pPr>
              <a:defRPr/>
            </a:lvl1pPr>
          </a:lstStyle>
          <a:p>
            <a:fld id="{AFE30E43-766E-4B04-9687-21676B257703}" type="slidenum">
              <a:rPr lang="en-US" altLang="en-US"/>
              <a:pPr/>
              <a:t>‹#›</a:t>
            </a:fld>
            <a:endParaRPr lang="en-US" altLang="en-US" dirty="0"/>
          </a:p>
        </p:txBody>
      </p:sp>
    </p:spTree>
    <p:extLst>
      <p:ext uri="{BB962C8B-B14F-4D97-AF65-F5344CB8AC3E}">
        <p14:creationId xmlns:p14="http://schemas.microsoft.com/office/powerpoint/2010/main" val="3307620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fld id="{2E6F45C9-F084-4ACA-A17E-EA0F34E27B25}" type="slidenum">
              <a:rPr lang="en-US" altLang="en-US"/>
              <a:pPr/>
              <a:t>‹#›</a:t>
            </a:fld>
            <a:endParaRPr lang="en-US" altLang="en-US" dirty="0"/>
          </a:p>
        </p:txBody>
      </p:sp>
      <p:sp>
        <p:nvSpPr>
          <p:cNvPr id="7" name="Slide Number Placeholder 6"/>
          <p:cNvSpPr>
            <a:spLocks noGrp="1"/>
          </p:cNvSpPr>
          <p:nvPr>
            <p:ph type="sldNum" sz="quarter" idx="12"/>
          </p:nvPr>
        </p:nvSpPr>
        <p:spPr/>
        <p:txBody>
          <a:bodyPr/>
          <a:lstStyle>
            <a:lvl1pPr>
              <a:defRPr/>
            </a:lvl1pPr>
          </a:lstStyle>
          <a:p>
            <a:fld id="{02B80E66-43F0-4983-8CBD-FC21D6610CC1}" type="slidenum">
              <a:rPr lang="en-US" altLang="en-US"/>
              <a:pPr/>
              <a:t>‹#›</a:t>
            </a:fld>
            <a:endParaRPr lang="en-US" altLang="en-US" dirty="0"/>
          </a:p>
        </p:txBody>
      </p:sp>
    </p:spTree>
    <p:extLst>
      <p:ext uri="{BB962C8B-B14F-4D97-AF65-F5344CB8AC3E}">
        <p14:creationId xmlns:p14="http://schemas.microsoft.com/office/powerpoint/2010/main" val="254558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fld id="{826CB2CE-2003-4620-983C-258D27ECD6B7}" type="slidenum">
              <a:rPr lang="en-US" altLang="en-US"/>
              <a:pPr/>
              <a:t>‹#›</a:t>
            </a:fld>
            <a:endParaRPr lang="en-US" altLang="en-US" dirty="0"/>
          </a:p>
        </p:txBody>
      </p:sp>
      <p:sp>
        <p:nvSpPr>
          <p:cNvPr id="7" name="Slide Number Placeholder 6"/>
          <p:cNvSpPr>
            <a:spLocks noGrp="1"/>
          </p:cNvSpPr>
          <p:nvPr>
            <p:ph type="sldNum" sz="quarter" idx="12"/>
          </p:nvPr>
        </p:nvSpPr>
        <p:spPr/>
        <p:txBody>
          <a:bodyPr/>
          <a:lstStyle>
            <a:lvl1pPr>
              <a:defRPr/>
            </a:lvl1pPr>
          </a:lstStyle>
          <a:p>
            <a:fld id="{37C6837A-E58D-484B-A23C-3D161EB585F1}" type="slidenum">
              <a:rPr lang="en-US" altLang="en-US"/>
              <a:pPr/>
              <a:t>‹#›</a:t>
            </a:fld>
            <a:endParaRPr lang="en-US" altLang="en-US" dirty="0"/>
          </a:p>
        </p:txBody>
      </p:sp>
    </p:spTree>
    <p:extLst>
      <p:ext uri="{BB962C8B-B14F-4D97-AF65-F5344CB8AC3E}">
        <p14:creationId xmlns:p14="http://schemas.microsoft.com/office/powerpoint/2010/main" val="1655427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fld id="{799EDFF8-FD7F-462A-87EA-375F02053968}" type="slidenum">
              <a:rPr lang="en-US" altLang="en-US"/>
              <a:pPr/>
              <a:t>‹#›</a:t>
            </a:fld>
            <a:endParaRPr lang="en-US" altLang="en-US" dirty="0"/>
          </a:p>
        </p:txBody>
      </p:sp>
      <p:sp>
        <p:nvSpPr>
          <p:cNvPr id="6" name="Slide Number Placeholder 5"/>
          <p:cNvSpPr>
            <a:spLocks noGrp="1"/>
          </p:cNvSpPr>
          <p:nvPr>
            <p:ph type="sldNum" sz="quarter" idx="12"/>
          </p:nvPr>
        </p:nvSpPr>
        <p:spPr/>
        <p:txBody>
          <a:bodyPr/>
          <a:lstStyle>
            <a:lvl1pPr>
              <a:defRPr/>
            </a:lvl1pPr>
          </a:lstStyle>
          <a:p>
            <a:fld id="{A2F6703C-1178-4ABF-AEB8-7929C53B0B05}" type="slidenum">
              <a:rPr lang="en-US" altLang="en-US"/>
              <a:pPr/>
              <a:t>‹#›</a:t>
            </a:fld>
            <a:endParaRPr lang="en-US" altLang="en-US" dirty="0"/>
          </a:p>
        </p:txBody>
      </p:sp>
    </p:spTree>
    <p:extLst>
      <p:ext uri="{BB962C8B-B14F-4D97-AF65-F5344CB8AC3E}">
        <p14:creationId xmlns:p14="http://schemas.microsoft.com/office/powerpoint/2010/main" val="2859219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fld id="{1C7F714D-6844-41D9-88EB-83516D4415BB}" type="slidenum">
              <a:rPr lang="en-US" altLang="en-US"/>
              <a:pPr/>
              <a:t>‹#›</a:t>
            </a:fld>
            <a:endParaRPr lang="en-US" altLang="en-US" dirty="0"/>
          </a:p>
        </p:txBody>
      </p:sp>
      <p:sp>
        <p:nvSpPr>
          <p:cNvPr id="6" name="Slide Number Placeholder 5"/>
          <p:cNvSpPr>
            <a:spLocks noGrp="1"/>
          </p:cNvSpPr>
          <p:nvPr>
            <p:ph type="sldNum" sz="quarter" idx="12"/>
          </p:nvPr>
        </p:nvSpPr>
        <p:spPr/>
        <p:txBody>
          <a:bodyPr/>
          <a:lstStyle>
            <a:lvl1pPr>
              <a:defRPr/>
            </a:lvl1pPr>
          </a:lstStyle>
          <a:p>
            <a:fld id="{D970FAAE-17A9-40B1-A8D4-DFB2AF31393A}" type="slidenum">
              <a:rPr lang="en-US" altLang="en-US"/>
              <a:pPr/>
              <a:t>‹#›</a:t>
            </a:fld>
            <a:endParaRPr lang="en-US" altLang="en-US" dirty="0"/>
          </a:p>
        </p:txBody>
      </p:sp>
    </p:spTree>
    <p:extLst>
      <p:ext uri="{BB962C8B-B14F-4D97-AF65-F5344CB8AC3E}">
        <p14:creationId xmlns:p14="http://schemas.microsoft.com/office/powerpoint/2010/main" val="3271911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C8BE537A-ECBD-4FFD-B9FE-6028C0EA3068}" type="slidenum">
              <a:rPr lang="en-US" altLang="en-US"/>
              <a:pPr/>
              <a:t>‹#›</a:t>
            </a:fld>
            <a:endParaRPr lang="en-US" altLang="en-US" dirty="0"/>
          </a:p>
        </p:txBody>
      </p:sp>
    </p:spTree>
    <p:extLst>
      <p:ext uri="{BB962C8B-B14F-4D97-AF65-F5344CB8AC3E}">
        <p14:creationId xmlns:p14="http://schemas.microsoft.com/office/powerpoint/2010/main" val="494709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lt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fld id="{18EBA658-584A-4400-AF32-9F11BA047D5F}" type="slidenum">
              <a:rPr lang="en-US" altLang="en-US"/>
              <a:pPr/>
              <a:t>‹#›</a:t>
            </a:fld>
            <a:endParaRPr lang="en-US" alt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5C9A9D83-F094-44F6-BC62-8293BBA6047A}" type="slidenum">
              <a:rPr lang="en-US" altLang="en-US"/>
              <a:pPr/>
              <a:t>‹#›</a:t>
            </a:fld>
            <a:endParaRPr lang="en-US" altLang="en-US" dirty="0"/>
          </a:p>
        </p:txBody>
      </p:sp>
    </p:spTree>
    <p:extLst>
      <p:ext uri="{BB962C8B-B14F-4D97-AF65-F5344CB8AC3E}">
        <p14:creationId xmlns:p14="http://schemas.microsoft.com/office/powerpoint/2010/main" val="17196693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BA78C-9FDA-4E40-BD5C-B2F2547FFFAF}" type="slidenum">
              <a:rPr lang="en-US"/>
              <a:pPr>
                <a:defRPr/>
              </a:pPr>
              <a:t>‹#›</a:t>
            </a:fld>
            <a:endParaRPr lang="en-US"/>
          </a:p>
        </p:txBody>
      </p:sp>
    </p:spTree>
    <p:extLst>
      <p:ext uri="{BB962C8B-B14F-4D97-AF65-F5344CB8AC3E}">
        <p14:creationId xmlns:p14="http://schemas.microsoft.com/office/powerpoint/2010/main" val="11151308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BE68E96C-1489-40A8-8F4F-09039DA8BD99}" type="slidenum">
              <a:rPr lang="en-US" altLang="en-US"/>
              <a:pPr/>
              <a:t>‹#›</a:t>
            </a:fld>
            <a:endParaRPr lang="en-US" altLang="en-US" dirty="0"/>
          </a:p>
        </p:txBody>
      </p:sp>
    </p:spTree>
    <p:extLst>
      <p:ext uri="{BB962C8B-B14F-4D97-AF65-F5344CB8AC3E}">
        <p14:creationId xmlns:p14="http://schemas.microsoft.com/office/powerpoint/2010/main" val="337480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A059CB02-5B65-48FC-96F6-1FE39DE2A6C3}" type="slidenum">
              <a:rPr lang="en-US" altLang="en-US"/>
              <a:pPr/>
              <a:t>‹#›</a:t>
            </a:fld>
            <a:endParaRPr lang="en-US" altLang="en-US" dirty="0"/>
          </a:p>
        </p:txBody>
      </p:sp>
    </p:spTree>
    <p:extLst>
      <p:ext uri="{BB962C8B-B14F-4D97-AF65-F5344CB8AC3E}">
        <p14:creationId xmlns:p14="http://schemas.microsoft.com/office/powerpoint/2010/main" val="2200911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AB576A8-5CC5-47D9-929D-02D297F5528D}" type="slidenum">
              <a:rPr lang="en-US" altLang="en-US"/>
              <a:pPr/>
              <a:t>‹#›</a:t>
            </a:fld>
            <a:endParaRPr lang="en-US" altLang="en-US" dirty="0"/>
          </a:p>
        </p:txBody>
      </p:sp>
    </p:spTree>
    <p:extLst>
      <p:ext uri="{BB962C8B-B14F-4D97-AF65-F5344CB8AC3E}">
        <p14:creationId xmlns:p14="http://schemas.microsoft.com/office/powerpoint/2010/main" val="114255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8F96CCB-3B18-4FE1-BFE1-9BFFAC9266CB}" type="slidenum">
              <a:rPr lang="en-US" altLang="en-US"/>
              <a:pPr/>
              <a:t>‹#›</a:t>
            </a:fld>
            <a:endParaRPr lang="en-US" altLang="en-US" dirty="0"/>
          </a:p>
        </p:txBody>
      </p:sp>
    </p:spTree>
    <p:extLst>
      <p:ext uri="{BB962C8B-B14F-4D97-AF65-F5344CB8AC3E}">
        <p14:creationId xmlns:p14="http://schemas.microsoft.com/office/powerpoint/2010/main" val="185887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80AB62D-BAA5-4A2E-AD94-D07CCC657F74}"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712" r:id="rId12"/>
    <p:sldLayoutId id="2147483713" r:id="rId13"/>
    <p:sldLayoutId id="2147483714" r:id="rId14"/>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2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2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dirty="0"/>
          </a:p>
        </p:txBody>
      </p:sp>
      <p:sp>
        <p:nvSpPr>
          <p:cNvPr id="132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132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197682-6A01-4AFA-A35A-64125A8438B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109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en-US" dirty="0"/>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dirty="0"/>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5146BB9-6584-4D0B-9EA5-1331329E0C3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16" r:id="rId12"/>
    <p:sldLayoutId id="2147483717"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808000"/>
        </a:solidFill>
        <a:effectLst/>
      </p:bgPr>
    </p:bg>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2425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426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eaLnBrk="0" hangingPunct="0">
              <a:defRPr sz="1400">
                <a:latin typeface="+mn-lt"/>
              </a:defRPr>
            </a:lvl1pPr>
          </a:lstStyle>
          <a:p>
            <a:endParaRPr lang="en-US" altLang="en-US" dirty="0"/>
          </a:p>
        </p:txBody>
      </p:sp>
      <p:sp>
        <p:nvSpPr>
          <p:cNvPr id="2242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eaLnBrk="0" hangingPunct="0">
              <a:defRPr sz="1400">
                <a:latin typeface="+mn-lt"/>
              </a:defRPr>
            </a:lvl1pPr>
          </a:lstStyle>
          <a:p>
            <a:fld id="{EE2204C4-C064-4EC0-AF88-F03266262B08}" type="slidenum">
              <a:rPr lang="en-US" altLang="en-US"/>
              <a:pPr/>
              <a:t>‹#›</a:t>
            </a:fld>
            <a:endParaRPr lang="en-US" altLang="en-US" dirty="0"/>
          </a:p>
        </p:txBody>
      </p:sp>
      <p:sp>
        <p:nvSpPr>
          <p:cNvPr id="22426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fld id="{92995711-FBF9-4580-8CC0-5EAE5DCC666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8" r:id="rId12"/>
    <p:sldLayoutId id="2147483719" r:id="rId13"/>
  </p:sldLayoutIdLst>
  <p:hf sldNum="0" hd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1.xml"/><Relationship Id="rId1" Type="http://schemas.openxmlformats.org/officeDocument/2006/relationships/vmlDrawing" Target="../drawings/vmlDrawing1.vml"/><Relationship Id="rId5" Type="http://schemas.openxmlformats.org/officeDocument/2006/relationships/image" Target="../media/image20.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0.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56844" y="942828"/>
            <a:ext cx="6858000" cy="2387600"/>
          </a:xfrm>
        </p:spPr>
        <p:txBody>
          <a:bodyPr/>
          <a:lstStyle/>
          <a:p>
            <a:r>
              <a:rPr lang="en-US" sz="4000" dirty="0" smtClean="0">
                <a:solidFill>
                  <a:schemeClr val="bg1"/>
                </a:solidFill>
              </a:rPr>
              <a:t>Simulation/Training Bobwhite Fall Covey Calling Counts</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u="sng" dirty="0" smtClean="0">
                <a:solidFill>
                  <a:schemeClr val="bg1"/>
                </a:solidFill>
              </a:rPr>
              <a:t>Instructions for setting up electronic callers</a:t>
            </a:r>
            <a:endParaRPr lang="en-US" sz="4000" u="sng" dirty="0">
              <a:solidFill>
                <a:schemeClr val="bg1"/>
              </a:solidFill>
            </a:endParaRPr>
          </a:p>
        </p:txBody>
      </p:sp>
      <p:sp>
        <p:nvSpPr>
          <p:cNvPr id="3" name="Subtitle 2"/>
          <p:cNvSpPr>
            <a:spLocks noGrp="1"/>
          </p:cNvSpPr>
          <p:nvPr>
            <p:ph type="subTitle" idx="1"/>
          </p:nvPr>
        </p:nvSpPr>
        <p:spPr>
          <a:xfrm>
            <a:off x="1319673" y="3581400"/>
            <a:ext cx="6858000" cy="1655762"/>
          </a:xfrm>
        </p:spPr>
        <p:txBody>
          <a:bodyPr/>
          <a:lstStyle/>
          <a:p>
            <a:r>
              <a:rPr lang="en-US" dirty="0" smtClean="0">
                <a:solidFill>
                  <a:schemeClr val="bg1"/>
                </a:solidFill>
              </a:rPr>
              <a:t>National Bobwhite Conservation Initiative</a:t>
            </a:r>
          </a:p>
          <a:p>
            <a:r>
              <a:rPr lang="en-US" dirty="0" smtClean="0">
                <a:solidFill>
                  <a:schemeClr val="bg1"/>
                </a:solidFill>
              </a:rPr>
              <a:t>Tom Dailey, Science Coordinator</a:t>
            </a:r>
          </a:p>
          <a:p>
            <a:r>
              <a:rPr lang="en-US" dirty="0" err="1" smtClean="0">
                <a:solidFill>
                  <a:schemeClr val="bg1"/>
                </a:solidFill>
              </a:rPr>
              <a:t>Kanopolis</a:t>
            </a:r>
            <a:r>
              <a:rPr lang="en-US" dirty="0" smtClean="0">
                <a:solidFill>
                  <a:schemeClr val="bg1"/>
                </a:solidFill>
              </a:rPr>
              <a:t> State Park, Kansas, October 6-7 2015</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419100" y="4997984"/>
            <a:ext cx="1905000" cy="1688829"/>
          </a:xfrm>
          <a:prstGeom prst="rect">
            <a:avLst/>
          </a:prstGeom>
        </p:spPr>
      </p:pic>
      <p:pic>
        <p:nvPicPr>
          <p:cNvPr id="6" name="Picture 5"/>
          <p:cNvPicPr>
            <a:picLocks noChangeAspect="1"/>
          </p:cNvPicPr>
          <p:nvPr/>
        </p:nvPicPr>
        <p:blipFill>
          <a:blip r:embed="rId3"/>
          <a:stretch>
            <a:fillRect/>
          </a:stretch>
        </p:blipFill>
        <p:spPr>
          <a:xfrm>
            <a:off x="6248400" y="4912633"/>
            <a:ext cx="2664183" cy="1767993"/>
          </a:xfrm>
          <a:prstGeom prst="rect">
            <a:avLst/>
          </a:prstGeom>
        </p:spPr>
      </p:pic>
      <p:pic>
        <p:nvPicPr>
          <p:cNvPr id="7" name="Picture 6"/>
          <p:cNvPicPr>
            <a:picLocks noChangeAspect="1"/>
          </p:cNvPicPr>
          <p:nvPr/>
        </p:nvPicPr>
        <p:blipFill>
          <a:blip r:embed="rId4"/>
          <a:stretch>
            <a:fillRect/>
          </a:stretch>
        </p:blipFill>
        <p:spPr>
          <a:xfrm>
            <a:off x="3505087" y="4997984"/>
            <a:ext cx="2591025" cy="1682642"/>
          </a:xfrm>
          <a:prstGeom prst="rect">
            <a:avLst/>
          </a:prstGeom>
        </p:spPr>
      </p:pic>
    </p:spTree>
    <p:extLst>
      <p:ext uri="{BB962C8B-B14F-4D97-AF65-F5344CB8AC3E}">
        <p14:creationId xmlns:p14="http://schemas.microsoft.com/office/powerpoint/2010/main" val="617065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533400"/>
            <a:ext cx="7772400" cy="582613"/>
          </a:xfrm>
        </p:spPr>
        <p:txBody>
          <a:bodyPr/>
          <a:lstStyle/>
          <a:p>
            <a:pPr eaLnBrk="1" hangingPunct="1"/>
            <a:r>
              <a:rPr lang="en-US" sz="3200" b="1" dirty="0" smtClean="0">
                <a:solidFill>
                  <a:schemeClr val="bg1"/>
                </a:solidFill>
                <a:latin typeface="Calibri" panose="020F0502020204030204" pitchFamily="34" charset="0"/>
              </a:rPr>
              <a:t>Quail Roost Sites</a:t>
            </a:r>
            <a:br>
              <a:rPr lang="en-US" sz="3200" b="1" dirty="0" smtClean="0">
                <a:solidFill>
                  <a:schemeClr val="bg1"/>
                </a:solidFill>
                <a:latin typeface="Calibri" panose="020F0502020204030204" pitchFamily="34" charset="0"/>
              </a:rPr>
            </a:br>
            <a:r>
              <a:rPr lang="en-US" sz="3200" b="1" dirty="0" smtClean="0">
                <a:solidFill>
                  <a:schemeClr val="bg1"/>
                </a:solidFill>
                <a:latin typeface="Calibri" panose="020F0502020204030204" pitchFamily="34" charset="0"/>
              </a:rPr>
              <a:t>Blind Pony Lake Conservation Area, MO</a:t>
            </a:r>
            <a:br>
              <a:rPr lang="en-US" sz="3200" b="1" dirty="0" smtClean="0">
                <a:solidFill>
                  <a:schemeClr val="bg1"/>
                </a:solidFill>
                <a:latin typeface="Calibri" panose="020F0502020204030204" pitchFamily="34" charset="0"/>
              </a:rPr>
            </a:br>
            <a:r>
              <a:rPr lang="en-US" sz="2000" b="1" dirty="0" smtClean="0">
                <a:solidFill>
                  <a:schemeClr val="bg1"/>
                </a:solidFill>
                <a:latin typeface="Calibri" panose="020F0502020204030204" pitchFamily="34" charset="0"/>
              </a:rPr>
              <a:t>1995-96:  166 </a:t>
            </a:r>
            <a:r>
              <a:rPr lang="en-US" sz="2000" b="1" i="1" dirty="0" smtClean="0">
                <a:solidFill>
                  <a:schemeClr val="bg1"/>
                </a:solidFill>
                <a:latin typeface="Calibri" panose="020F0502020204030204" pitchFamily="34" charset="0"/>
              </a:rPr>
              <a:t>winter</a:t>
            </a:r>
            <a:r>
              <a:rPr lang="en-US" sz="2000" b="1" dirty="0" smtClean="0">
                <a:solidFill>
                  <a:schemeClr val="bg1"/>
                </a:solidFill>
                <a:latin typeface="Calibri" panose="020F0502020204030204" pitchFamily="34" charset="0"/>
              </a:rPr>
              <a:t> roosts</a:t>
            </a:r>
          </a:p>
        </p:txBody>
      </p:sp>
      <p:graphicFrame>
        <p:nvGraphicFramePr>
          <p:cNvPr id="107523" name="Object 3"/>
          <p:cNvGraphicFramePr>
            <a:graphicFrameLocks noGrp="1" noChangeAspect="1"/>
          </p:cNvGraphicFramePr>
          <p:nvPr>
            <p:ph type="chart" idx="1"/>
          </p:nvPr>
        </p:nvGraphicFramePr>
        <p:xfrm>
          <a:off x="-838200" y="1427163"/>
          <a:ext cx="11353800" cy="5659437"/>
        </p:xfrm>
        <a:graphic>
          <a:graphicData uri="http://schemas.openxmlformats.org/presentationml/2006/ole">
            <mc:AlternateContent xmlns:mc="http://schemas.openxmlformats.org/markup-compatibility/2006">
              <mc:Choice xmlns:v="urn:schemas-microsoft-com:vml" Requires="v">
                <p:oleObj spid="_x0000_s244749" name="Chart" r:id="rId4" imgW="8782050" imgH="4486275" progId="MSGraph.Chart.8">
                  <p:embed followColorScheme="full"/>
                </p:oleObj>
              </mc:Choice>
              <mc:Fallback>
                <p:oleObj name="Chart" r:id="rId4" imgW="8782050" imgH="448627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27163"/>
                        <a:ext cx="11353800" cy="5659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24" name="Text Box 4"/>
          <p:cNvSpPr txBox="1">
            <a:spLocks noChangeArrowheads="1"/>
          </p:cNvSpPr>
          <p:nvPr/>
        </p:nvSpPr>
        <p:spPr bwMode="auto">
          <a:xfrm rot="16200000">
            <a:off x="-428108" y="3319790"/>
            <a:ext cx="1902379" cy="523220"/>
          </a:xfrm>
          <a:prstGeom prst="rect">
            <a:avLst/>
          </a:prstGeom>
          <a:noFill/>
          <a:ln w="9525">
            <a:noFill/>
            <a:miter lim="800000"/>
            <a:headEnd/>
            <a:tailEnd/>
          </a:ln>
        </p:spPr>
        <p:txBody>
          <a:bodyPr wrap="none">
            <a:spAutoFit/>
          </a:bodyPr>
          <a:lstStyle/>
          <a:p>
            <a:pPr eaLnBrk="0" hangingPunct="0"/>
            <a:r>
              <a:rPr lang="en-US" sz="2800" b="1" dirty="0">
                <a:solidFill>
                  <a:schemeClr val="bg1"/>
                </a:solidFill>
                <a:latin typeface="Calibri" panose="020F0502020204030204" pitchFamily="34" charset="0"/>
              </a:rPr>
              <a:t>% of Roosts</a:t>
            </a:r>
          </a:p>
        </p:txBody>
      </p:sp>
      <p:sp>
        <p:nvSpPr>
          <p:cNvPr id="107525" name="Text Box 5"/>
          <p:cNvSpPr txBox="1">
            <a:spLocks noChangeArrowheads="1"/>
          </p:cNvSpPr>
          <p:nvPr/>
        </p:nvSpPr>
        <p:spPr bwMode="auto">
          <a:xfrm rot="-5400000">
            <a:off x="1113632" y="3618706"/>
            <a:ext cx="2711450" cy="338137"/>
          </a:xfrm>
          <a:prstGeom prst="rect">
            <a:avLst/>
          </a:prstGeom>
          <a:noFill/>
          <a:ln w="9525">
            <a:noFill/>
            <a:miter lim="800000"/>
            <a:headEnd/>
            <a:tailEnd/>
          </a:ln>
        </p:spPr>
        <p:txBody>
          <a:bodyPr wrap="none">
            <a:spAutoFit/>
          </a:bodyPr>
          <a:lstStyle/>
          <a:p>
            <a:r>
              <a:rPr lang="en-US" sz="1600">
                <a:solidFill>
                  <a:srgbClr val="000000"/>
                </a:solidFill>
              </a:rPr>
              <a:t>GRASS/FORBS/SPROUTS</a:t>
            </a:r>
          </a:p>
        </p:txBody>
      </p:sp>
      <p:sp>
        <p:nvSpPr>
          <p:cNvPr id="107526" name="Text Box 6"/>
          <p:cNvSpPr txBox="1">
            <a:spLocks noChangeArrowheads="1"/>
          </p:cNvSpPr>
          <p:nvPr/>
        </p:nvSpPr>
        <p:spPr bwMode="auto">
          <a:xfrm rot="-5400000">
            <a:off x="2898775" y="4298951"/>
            <a:ext cx="1470025" cy="304800"/>
          </a:xfrm>
          <a:prstGeom prst="rect">
            <a:avLst/>
          </a:prstGeom>
          <a:noFill/>
          <a:ln w="9525">
            <a:noFill/>
            <a:miter lim="800000"/>
            <a:headEnd/>
            <a:tailEnd/>
          </a:ln>
        </p:spPr>
        <p:txBody>
          <a:bodyPr wrap="none">
            <a:spAutoFit/>
          </a:bodyPr>
          <a:lstStyle/>
          <a:p>
            <a:r>
              <a:rPr lang="en-US" sz="1400">
                <a:solidFill>
                  <a:srgbClr val="000000"/>
                </a:solidFill>
              </a:rPr>
              <a:t>FORBS/GRASS</a:t>
            </a:r>
          </a:p>
        </p:txBody>
      </p:sp>
    </p:spTree>
    <p:extLst>
      <p:ext uri="{BB962C8B-B14F-4D97-AF65-F5344CB8AC3E}">
        <p14:creationId xmlns:p14="http://schemas.microsoft.com/office/powerpoint/2010/main" val="397157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wipe(down)">
                                      <p:cBhvr>
                                        <p:cTn id="7" dur="5000"/>
                                        <p:tgtEl>
                                          <p:spTgt spid="1075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7524"/>
                                        </p:tgtEl>
                                        <p:attrNameLst>
                                          <p:attrName>style.visibility</p:attrName>
                                        </p:attrNameLst>
                                      </p:cBhvr>
                                      <p:to>
                                        <p:strVal val="visible"/>
                                      </p:to>
                                    </p:set>
                                    <p:animEffect transition="in" filter="dissolve">
                                      <p:cBhvr>
                                        <p:cTn id="10" dur="500"/>
                                        <p:tgtEl>
                                          <p:spTgt spid="107524"/>
                                        </p:tgtEl>
                                      </p:cBhvr>
                                    </p:animEffect>
                                  </p:childTnLst>
                                </p:cTn>
                              </p:par>
                            </p:childTnLst>
                          </p:cTn>
                        </p:par>
                        <p:par>
                          <p:cTn id="11" fill="hold">
                            <p:stCondLst>
                              <p:cond delay="5000"/>
                            </p:stCondLst>
                            <p:childTnLst>
                              <p:par>
                                <p:cTn id="12" presetID="1" presetClass="entr" presetSubtype="0" fill="hold" grpId="0" nodeType="afterEffect">
                                  <p:stCondLst>
                                    <p:cond delay="0"/>
                                  </p:stCondLst>
                                  <p:childTnLst>
                                    <p:set>
                                      <p:cBhvr>
                                        <p:cTn id="13" dur="1" fill="hold">
                                          <p:stCondLst>
                                            <p:cond delay="0"/>
                                          </p:stCondLst>
                                        </p:cTn>
                                        <p:tgtEl>
                                          <p:spTgt spid="107525"/>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grpId="0" nodeType="afterEffect">
                                  <p:stCondLst>
                                    <p:cond delay="0"/>
                                  </p:stCondLst>
                                  <p:childTnLst>
                                    <p:set>
                                      <p:cBhvr>
                                        <p:cTn id="16" dur="1" fill="hold">
                                          <p:stCondLst>
                                            <p:cond delay="0"/>
                                          </p:stCondLst>
                                        </p:cTn>
                                        <p:tgtEl>
                                          <p:spTgt spid="1075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7523" grpId="0"/>
      <p:bldP spid="107524" grpId="0"/>
      <p:bldP spid="107525" grpId="0"/>
      <p:bldP spid="1075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041173" y="655726"/>
            <a:ext cx="2890954" cy="2133599"/>
          </a:xfrm>
        </p:spPr>
        <p:txBody>
          <a:bodyPr/>
          <a:lstStyle/>
          <a:p>
            <a:pPr eaLnBrk="1" hangingPunct="1"/>
            <a:r>
              <a:rPr lang="en-US" sz="3200" dirty="0" smtClean="0">
                <a:solidFill>
                  <a:schemeClr val="bg1"/>
                </a:solidFill>
              </a:rPr>
              <a:t>Crops, standing or stubble, are roosting habitat in fall</a:t>
            </a:r>
          </a:p>
        </p:txBody>
      </p:sp>
      <p:sp>
        <p:nvSpPr>
          <p:cNvPr id="14339" name="Rectangle 3"/>
          <p:cNvSpPr>
            <a:spLocks noGrp="1" noChangeArrowheads="1"/>
          </p:cNvSpPr>
          <p:nvPr>
            <p:ph type="subTitle" idx="1"/>
          </p:nvPr>
        </p:nvSpPr>
        <p:spPr>
          <a:xfrm>
            <a:off x="228600" y="4303191"/>
            <a:ext cx="2743200" cy="1655762"/>
          </a:xfrm>
        </p:spPr>
        <p:txBody>
          <a:bodyPr/>
          <a:lstStyle/>
          <a:p>
            <a:pPr algn="l" eaLnBrk="1" hangingPunct="1"/>
            <a:r>
              <a:rPr lang="en-US" dirty="0" smtClean="0">
                <a:solidFill>
                  <a:schemeClr val="bg1"/>
                </a:solidFill>
              </a:rPr>
              <a:t>Detection of bobwhite calling can change overnight with harvest of corn</a:t>
            </a:r>
          </a:p>
        </p:txBody>
      </p:sp>
      <p:pic>
        <p:nvPicPr>
          <p:cNvPr id="14340" name="Picture 4" descr="roost short beans"/>
          <p:cNvPicPr>
            <a:picLocks noChangeAspect="1" noChangeArrowheads="1"/>
          </p:cNvPicPr>
          <p:nvPr/>
        </p:nvPicPr>
        <p:blipFill>
          <a:blip r:embed="rId3" cstate="print"/>
          <a:srcRect/>
          <a:stretch>
            <a:fillRect/>
          </a:stretch>
        </p:blipFill>
        <p:spPr bwMode="auto">
          <a:xfrm>
            <a:off x="0" y="0"/>
            <a:ext cx="5867400" cy="3911600"/>
          </a:xfrm>
          <a:prstGeom prst="rect">
            <a:avLst/>
          </a:prstGeom>
          <a:noFill/>
          <a:ln w="9525">
            <a:noFill/>
            <a:miter lim="800000"/>
            <a:headEnd/>
            <a:tailEnd/>
          </a:ln>
        </p:spPr>
      </p:pic>
      <p:sp>
        <p:nvSpPr>
          <p:cNvPr id="14341" name="Text Box 5"/>
          <p:cNvSpPr txBox="1">
            <a:spLocks noChangeArrowheads="1"/>
          </p:cNvSpPr>
          <p:nvPr/>
        </p:nvSpPr>
        <p:spPr bwMode="auto">
          <a:xfrm>
            <a:off x="4022725" y="6208713"/>
            <a:ext cx="4273550" cy="366712"/>
          </a:xfrm>
          <a:prstGeom prst="rect">
            <a:avLst/>
          </a:prstGeom>
          <a:noFill/>
          <a:ln w="9525">
            <a:noFill/>
            <a:miter lim="800000"/>
            <a:headEnd/>
            <a:tailEnd/>
          </a:ln>
        </p:spPr>
        <p:txBody>
          <a:bodyPr wrap="none">
            <a:spAutoFit/>
          </a:bodyPr>
          <a:lstStyle/>
          <a:p>
            <a:r>
              <a:rPr lang="en-US" dirty="0"/>
              <a:t>Whetstone fall 2007 roost in short beans</a:t>
            </a:r>
          </a:p>
        </p:txBody>
      </p:sp>
      <p:pic>
        <p:nvPicPr>
          <p:cNvPr id="156678" name="Picture 6" descr="roost sign beans"/>
          <p:cNvPicPr>
            <a:picLocks noChangeAspect="1" noChangeArrowheads="1"/>
          </p:cNvPicPr>
          <p:nvPr/>
        </p:nvPicPr>
        <p:blipFill>
          <a:blip r:embed="rId4" cstate="print"/>
          <a:srcRect/>
          <a:stretch>
            <a:fillRect/>
          </a:stretch>
        </p:blipFill>
        <p:spPr bwMode="auto">
          <a:xfrm>
            <a:off x="3657600" y="3242702"/>
            <a:ext cx="5448300" cy="3633535"/>
          </a:xfrm>
          <a:prstGeom prst="rect">
            <a:avLst/>
          </a:prstGeom>
          <a:noFill/>
          <a:ln w="9525">
            <a:noFill/>
            <a:miter lim="800000"/>
            <a:headEnd/>
            <a:tailEnd/>
          </a:ln>
        </p:spPr>
      </p:pic>
    </p:spTree>
    <p:extLst>
      <p:ext uri="{BB962C8B-B14F-4D97-AF65-F5344CB8AC3E}">
        <p14:creationId xmlns:p14="http://schemas.microsoft.com/office/powerpoint/2010/main" val="83108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T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6675" name="Rectangle 3"/>
          <p:cNvSpPr>
            <a:spLocks noChangeArrowheads="1"/>
          </p:cNvSpPr>
          <p:nvPr/>
        </p:nvSpPr>
        <p:spPr bwMode="auto">
          <a:xfrm>
            <a:off x="2819400" y="2933700"/>
            <a:ext cx="3505200" cy="13716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smtClean="0">
                <a:solidFill>
                  <a:srgbClr val="FFFF00"/>
                </a:solidFill>
              </a:rPr>
              <a:t>Divide observers among 4 listening stations</a:t>
            </a:r>
            <a:endParaRPr lang="en-US" altLang="en-US" sz="2800" b="1" dirty="0">
              <a:solidFill>
                <a:srgbClr val="FFFF00"/>
              </a:solidFill>
            </a:endParaRPr>
          </a:p>
        </p:txBody>
      </p:sp>
      <p:sp>
        <p:nvSpPr>
          <p:cNvPr id="156679" name="Rectangle 7"/>
          <p:cNvSpPr>
            <a:spLocks noChangeArrowheads="1"/>
          </p:cNvSpPr>
          <p:nvPr/>
        </p:nvSpPr>
        <p:spPr bwMode="auto">
          <a:xfrm>
            <a:off x="1143000" y="0"/>
            <a:ext cx="6781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a:solidFill>
                  <a:srgbClr val="FF0000"/>
                </a:solidFill>
              </a:rPr>
              <a:t> </a:t>
            </a:r>
            <a:r>
              <a:rPr lang="en-US" altLang="en-US" sz="3600" b="1" dirty="0" smtClean="0">
                <a:solidFill>
                  <a:srgbClr val="FF0000"/>
                </a:solidFill>
              </a:rPr>
              <a:t>Training Day</a:t>
            </a:r>
            <a:endParaRPr lang="en-US" altLang="en-US" sz="3600" b="1" dirty="0">
              <a:solidFill>
                <a:srgbClr val="FF0000"/>
              </a:solidFill>
            </a:endParaRPr>
          </a:p>
        </p:txBody>
      </p:sp>
    </p:spTree>
    <p:extLst>
      <p:ext uri="{BB962C8B-B14F-4D97-AF65-F5344CB8AC3E}">
        <p14:creationId xmlns:p14="http://schemas.microsoft.com/office/powerpoint/2010/main" val="72936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T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1427" name="Oval 3"/>
          <p:cNvSpPr>
            <a:spLocks noChangeArrowheads="1"/>
          </p:cNvSpPr>
          <p:nvPr/>
        </p:nvSpPr>
        <p:spPr bwMode="auto">
          <a:xfrm>
            <a:off x="1828800" y="29718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28" name="Oval 4"/>
          <p:cNvSpPr>
            <a:spLocks noChangeArrowheads="1"/>
          </p:cNvSpPr>
          <p:nvPr/>
        </p:nvSpPr>
        <p:spPr bwMode="auto">
          <a:xfrm>
            <a:off x="4114800" y="6096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29" name="Oval 5"/>
          <p:cNvSpPr>
            <a:spLocks noChangeArrowheads="1"/>
          </p:cNvSpPr>
          <p:nvPr/>
        </p:nvSpPr>
        <p:spPr bwMode="auto">
          <a:xfrm>
            <a:off x="1905000" y="39624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0" name="Oval 6"/>
          <p:cNvSpPr>
            <a:spLocks noChangeArrowheads="1"/>
          </p:cNvSpPr>
          <p:nvPr/>
        </p:nvSpPr>
        <p:spPr bwMode="auto">
          <a:xfrm>
            <a:off x="4191000" y="64770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1" name="Oval 7"/>
          <p:cNvSpPr>
            <a:spLocks noChangeArrowheads="1"/>
          </p:cNvSpPr>
          <p:nvPr/>
        </p:nvSpPr>
        <p:spPr bwMode="auto">
          <a:xfrm>
            <a:off x="5105400" y="64770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2" name="Oval 8"/>
          <p:cNvSpPr>
            <a:spLocks noChangeArrowheads="1"/>
          </p:cNvSpPr>
          <p:nvPr/>
        </p:nvSpPr>
        <p:spPr bwMode="auto">
          <a:xfrm>
            <a:off x="7391400" y="40386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3" name="Oval 9"/>
          <p:cNvSpPr>
            <a:spLocks noChangeArrowheads="1"/>
          </p:cNvSpPr>
          <p:nvPr/>
        </p:nvSpPr>
        <p:spPr bwMode="auto">
          <a:xfrm>
            <a:off x="7391400" y="30480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4" name="Oval 10"/>
          <p:cNvSpPr>
            <a:spLocks noChangeArrowheads="1"/>
          </p:cNvSpPr>
          <p:nvPr/>
        </p:nvSpPr>
        <p:spPr bwMode="auto">
          <a:xfrm>
            <a:off x="4953000" y="533400"/>
            <a:ext cx="136525" cy="13652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solidFill>
                <a:srgbClr val="FFFF00"/>
              </a:solidFill>
            </a:endParaRPr>
          </a:p>
        </p:txBody>
      </p:sp>
      <p:sp>
        <p:nvSpPr>
          <p:cNvPr id="231435" name="AutoShape 11"/>
          <p:cNvSpPr>
            <a:spLocks noChangeArrowheads="1"/>
          </p:cNvSpPr>
          <p:nvPr/>
        </p:nvSpPr>
        <p:spPr bwMode="auto">
          <a:xfrm>
            <a:off x="1143000" y="228600"/>
            <a:ext cx="1524000" cy="1447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436" name="AutoShape 12"/>
          <p:cNvSpPr>
            <a:spLocks noChangeArrowheads="1"/>
          </p:cNvSpPr>
          <p:nvPr/>
        </p:nvSpPr>
        <p:spPr bwMode="auto">
          <a:xfrm rot="5400000">
            <a:off x="6629400" y="381000"/>
            <a:ext cx="1524000" cy="1447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437" name="AutoShape 13"/>
          <p:cNvSpPr>
            <a:spLocks noChangeArrowheads="1"/>
          </p:cNvSpPr>
          <p:nvPr/>
        </p:nvSpPr>
        <p:spPr bwMode="auto">
          <a:xfrm rot="16200000">
            <a:off x="647700" y="5219700"/>
            <a:ext cx="1524000" cy="1447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438" name="AutoShape 14"/>
          <p:cNvSpPr>
            <a:spLocks noChangeArrowheads="1"/>
          </p:cNvSpPr>
          <p:nvPr/>
        </p:nvSpPr>
        <p:spPr bwMode="auto">
          <a:xfrm rot="10611302">
            <a:off x="6858000" y="5410200"/>
            <a:ext cx="1524000" cy="14478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231439" name="AutoShape 15"/>
          <p:cNvCxnSpPr>
            <a:cxnSpLocks noChangeShapeType="1"/>
          </p:cNvCxnSpPr>
          <p:nvPr/>
        </p:nvCxnSpPr>
        <p:spPr bwMode="auto">
          <a:xfrm>
            <a:off x="1592263" y="3922713"/>
            <a:ext cx="1587" cy="15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40" name="Text Box 16"/>
          <p:cNvSpPr txBox="1">
            <a:spLocks noChangeArrowheads="1"/>
          </p:cNvSpPr>
          <p:nvPr/>
        </p:nvSpPr>
        <p:spPr bwMode="auto">
          <a:xfrm>
            <a:off x="0" y="2590800"/>
            <a:ext cx="9144000" cy="1373188"/>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altLang="en-US" sz="2800">
                <a:solidFill>
                  <a:srgbClr val="0000FF"/>
                </a:solidFill>
                <a:latin typeface="Arial Black" panose="020B0A04020102020204" pitchFamily="34" charset="0"/>
              </a:rPr>
              <a:t>Divide into 4 groups</a:t>
            </a:r>
          </a:p>
          <a:p>
            <a:pPr>
              <a:buFontTx/>
              <a:buChar char="•"/>
            </a:pPr>
            <a:r>
              <a:rPr lang="en-US" altLang="en-US" sz="2800">
                <a:solidFill>
                  <a:srgbClr val="0000FF"/>
                </a:solidFill>
                <a:latin typeface="Arial Black" panose="020B0A04020102020204" pitchFamily="34" charset="0"/>
              </a:rPr>
              <a:t>Stand at the mark at the center of each side</a:t>
            </a:r>
          </a:p>
          <a:p>
            <a:pPr>
              <a:buFontTx/>
              <a:buChar char="•"/>
            </a:pPr>
            <a:r>
              <a:rPr lang="en-US" altLang="en-US" sz="2800">
                <a:solidFill>
                  <a:srgbClr val="0000FF"/>
                </a:solidFill>
                <a:latin typeface="Arial Black" panose="020B0A04020102020204" pitchFamily="34" charset="0"/>
              </a:rPr>
              <a:t>Rotate clockwise from side-to-side</a:t>
            </a:r>
          </a:p>
        </p:txBody>
      </p:sp>
    </p:spTree>
    <p:extLst>
      <p:ext uri="{BB962C8B-B14F-4D97-AF65-F5344CB8AC3E}">
        <p14:creationId xmlns:p14="http://schemas.microsoft.com/office/powerpoint/2010/main" val="4021644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1435"/>
                                        </p:tgtEl>
                                        <p:attrNameLst>
                                          <p:attrName>style.visibility</p:attrName>
                                        </p:attrNameLst>
                                      </p:cBhvr>
                                      <p:to>
                                        <p:strVal val="visible"/>
                                      </p:to>
                                    </p:set>
                                    <p:animEffect transition="in" filter="dissolve">
                                      <p:cBhvr>
                                        <p:cTn id="7" dur="2000"/>
                                        <p:tgtEl>
                                          <p:spTgt spid="2314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1436"/>
                                        </p:tgtEl>
                                        <p:attrNameLst>
                                          <p:attrName>style.visibility</p:attrName>
                                        </p:attrNameLst>
                                      </p:cBhvr>
                                      <p:to>
                                        <p:strVal val="visible"/>
                                      </p:to>
                                    </p:set>
                                    <p:animEffect transition="in" filter="dissolve">
                                      <p:cBhvr>
                                        <p:cTn id="10" dur="2000"/>
                                        <p:tgtEl>
                                          <p:spTgt spid="23143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1438"/>
                                        </p:tgtEl>
                                        <p:attrNameLst>
                                          <p:attrName>style.visibility</p:attrName>
                                        </p:attrNameLst>
                                      </p:cBhvr>
                                      <p:to>
                                        <p:strVal val="visible"/>
                                      </p:to>
                                    </p:set>
                                    <p:animEffect transition="in" filter="dissolve">
                                      <p:cBhvr>
                                        <p:cTn id="13" dur="2000"/>
                                        <p:tgtEl>
                                          <p:spTgt spid="23143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1437"/>
                                        </p:tgtEl>
                                        <p:attrNameLst>
                                          <p:attrName>style.visibility</p:attrName>
                                        </p:attrNameLst>
                                      </p:cBhvr>
                                      <p:to>
                                        <p:strVal val="visible"/>
                                      </p:to>
                                    </p:set>
                                    <p:animEffect transition="in" filter="dissolve">
                                      <p:cBhvr>
                                        <p:cTn id="16" dur="500"/>
                                        <p:tgtEl>
                                          <p:spTgt spid="231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5" grpId="0" animBg="1"/>
      <p:bldP spid="231436" grpId="0" animBg="1"/>
      <p:bldP spid="231437" grpId="0" animBg="1"/>
      <p:bldP spid="2314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235522" name="Picture 2" descr="littledixieex-x'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524000" y="1775834"/>
            <a:ext cx="6858000" cy="4804353"/>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23" name="Rectangle 3"/>
          <p:cNvSpPr>
            <a:spLocks noChangeArrowheads="1"/>
          </p:cNvSpPr>
          <p:nvPr/>
        </p:nvSpPr>
        <p:spPr bwMode="auto">
          <a:xfrm>
            <a:off x="1524000" y="152400"/>
            <a:ext cx="6324600" cy="14478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marL="0" indent="0">
              <a:buNone/>
            </a:pPr>
            <a:r>
              <a:rPr lang="en-US" altLang="en-US" sz="2400" dirty="0" smtClean="0">
                <a:solidFill>
                  <a:srgbClr val="FFFF00"/>
                </a:solidFill>
                <a:latin typeface="Arial Black" panose="020B0A04020102020204" pitchFamily="34" charset="0"/>
              </a:rPr>
              <a:t>TRAINEES</a:t>
            </a:r>
          </a:p>
          <a:p>
            <a:r>
              <a:rPr lang="en-US" altLang="en-US" sz="2400" dirty="0" smtClean="0">
                <a:solidFill>
                  <a:srgbClr val="FFFF00"/>
                </a:solidFill>
                <a:latin typeface="Arial Black" panose="020B0A04020102020204" pitchFamily="34" charset="0"/>
              </a:rPr>
              <a:t>Put </a:t>
            </a:r>
            <a:r>
              <a:rPr lang="en-US" altLang="en-US" sz="2400" dirty="0">
                <a:solidFill>
                  <a:srgbClr val="FFFF00"/>
                </a:solidFill>
                <a:latin typeface="Arial Black" panose="020B0A04020102020204" pitchFamily="34" charset="0"/>
              </a:rPr>
              <a:t>bird location on DOQ</a:t>
            </a:r>
          </a:p>
          <a:p>
            <a:r>
              <a:rPr lang="en-US" altLang="en-US" sz="2400" dirty="0">
                <a:solidFill>
                  <a:srgbClr val="FFFF00"/>
                </a:solidFill>
                <a:latin typeface="Arial Black" panose="020B0A04020102020204" pitchFamily="34" charset="0"/>
              </a:rPr>
              <a:t>Estimate number of coveys heard</a:t>
            </a:r>
            <a:endParaRPr lang="en-US" altLang="en-US" sz="2400" i="1" dirty="0">
              <a:solidFill>
                <a:srgbClr val="FFFF00"/>
              </a:solidFill>
              <a:latin typeface="Arial Black" panose="020B0A04020102020204" pitchFamily="34" charset="0"/>
            </a:endParaRPr>
          </a:p>
        </p:txBody>
      </p:sp>
      <p:pic>
        <p:nvPicPr>
          <p:cNvPr id="235524" name="Picture 4" descr="0701quail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
            <a:ext cx="784225" cy="819150"/>
          </a:xfrm>
          <a:prstGeom prst="rect">
            <a:avLst/>
          </a:prstGeom>
          <a:noFill/>
          <a:extLst>
            <a:ext uri="{909E8E84-426E-40DD-AFC4-6F175D3DCCD1}">
              <a14:hiddenFill xmlns:a14="http://schemas.microsoft.com/office/drawing/2010/main">
                <a:solidFill>
                  <a:srgbClr val="FFFFFF"/>
                </a:solidFill>
              </a14:hiddenFill>
            </a:ext>
          </a:extLst>
        </p:spPr>
      </p:pic>
      <p:pic>
        <p:nvPicPr>
          <p:cNvPr id="235525" name="Picture 5" descr="0701quail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228600"/>
            <a:ext cx="784225" cy="819150"/>
          </a:xfrm>
          <a:prstGeom prst="rect">
            <a:avLst/>
          </a:prstGeom>
          <a:noFill/>
          <a:extLst>
            <a:ext uri="{909E8E84-426E-40DD-AFC4-6F175D3DCCD1}">
              <a14:hiddenFill xmlns:a14="http://schemas.microsoft.com/office/drawing/2010/main">
                <a:solidFill>
                  <a:srgbClr val="FFFFFF"/>
                </a:solidFill>
              </a14:hiddenFill>
            </a:ext>
          </a:extLst>
        </p:spPr>
      </p:pic>
      <p:sp>
        <p:nvSpPr>
          <p:cNvPr id="235526" name="Oval 6"/>
          <p:cNvSpPr>
            <a:spLocks noChangeArrowheads="1"/>
          </p:cNvSpPr>
          <p:nvPr/>
        </p:nvSpPr>
        <p:spPr bwMode="auto">
          <a:xfrm>
            <a:off x="4572000" y="3886200"/>
            <a:ext cx="152400" cy="152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000" b="1">
              <a:latin typeface="Garamond" panose="02020404030301010803" pitchFamily="18" charset="0"/>
            </a:endParaRPr>
          </a:p>
        </p:txBody>
      </p:sp>
    </p:spTree>
    <p:extLst>
      <p:ext uri="{BB962C8B-B14F-4D97-AF65-F5344CB8AC3E}">
        <p14:creationId xmlns:p14="http://schemas.microsoft.com/office/powerpoint/2010/main" val="1288779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35523"/>
                                        </p:tgtEl>
                                        <p:attrNameLst>
                                          <p:attrName>style.visibility</p:attrName>
                                        </p:attrNameLst>
                                      </p:cBhvr>
                                      <p:to>
                                        <p:strVal val="visible"/>
                                      </p:to>
                                    </p:set>
                                    <p:anim calcmode="lin" valueType="num">
                                      <p:cBhvr additive="base">
                                        <p:cTn id="7" dur="500" fill="hold"/>
                                        <p:tgtEl>
                                          <p:spTgt spid="235523"/>
                                        </p:tgtEl>
                                        <p:attrNameLst>
                                          <p:attrName>ppt_x</p:attrName>
                                        </p:attrNameLst>
                                      </p:cBhvr>
                                      <p:tavLst>
                                        <p:tav tm="0">
                                          <p:val>
                                            <p:strVal val="#ppt_x"/>
                                          </p:val>
                                        </p:tav>
                                        <p:tav tm="100000">
                                          <p:val>
                                            <p:strVal val="#ppt_x"/>
                                          </p:val>
                                        </p:tav>
                                      </p:tavLst>
                                    </p:anim>
                                    <p:anim calcmode="lin" valueType="num">
                                      <p:cBhvr additive="base">
                                        <p:cTn id="8" dur="500" fill="hold"/>
                                        <p:tgtEl>
                                          <p:spTgt spid="23552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235524"/>
                                        </p:tgtEl>
                                        <p:attrNameLst>
                                          <p:attrName>style.visibility</p:attrName>
                                        </p:attrNameLst>
                                      </p:cBhvr>
                                      <p:to>
                                        <p:strVal val="visible"/>
                                      </p:to>
                                    </p:set>
                                    <p:animEffect transition="in" filter="dissolve">
                                      <p:cBhvr>
                                        <p:cTn id="12" dur="500"/>
                                        <p:tgtEl>
                                          <p:spTgt spid="235524"/>
                                        </p:tgtEl>
                                      </p:cBhvr>
                                    </p:animEffect>
                                  </p:childTnLst>
                                </p:cTn>
                              </p:par>
                            </p:childTnLst>
                          </p:cTn>
                        </p:par>
                        <p:par>
                          <p:cTn id="13" fill="hold" nodeType="afterGroup">
                            <p:stCondLst>
                              <p:cond delay="1000"/>
                            </p:stCondLst>
                            <p:childTnLst>
                              <p:par>
                                <p:cTn id="14" presetID="9" presetClass="entr" presetSubtype="0" fill="hold" nodeType="afterEffect">
                                  <p:stCondLst>
                                    <p:cond delay="0"/>
                                  </p:stCondLst>
                                  <p:childTnLst>
                                    <p:set>
                                      <p:cBhvr>
                                        <p:cTn id="15" dur="1" fill="hold">
                                          <p:stCondLst>
                                            <p:cond delay="0"/>
                                          </p:stCondLst>
                                        </p:cTn>
                                        <p:tgtEl>
                                          <p:spTgt spid="235525"/>
                                        </p:tgtEl>
                                        <p:attrNameLst>
                                          <p:attrName>style.visibility</p:attrName>
                                        </p:attrNameLst>
                                      </p:cBhvr>
                                      <p:to>
                                        <p:strVal val="visible"/>
                                      </p:to>
                                    </p:set>
                                    <p:animEffect transition="in" filter="dissolve">
                                      <p:cBhvr>
                                        <p:cTn id="16" dur="500"/>
                                        <p:tgtEl>
                                          <p:spTgt spid="235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32450" name="Object 2"/>
          <p:cNvGraphicFramePr>
            <a:graphicFrameLocks noChangeAspect="1"/>
          </p:cNvGraphicFramePr>
          <p:nvPr/>
        </p:nvGraphicFramePr>
        <p:xfrm>
          <a:off x="1524000" y="1398588"/>
          <a:ext cx="6096000" cy="4060825"/>
        </p:xfrm>
        <a:graphic>
          <a:graphicData uri="http://schemas.openxmlformats.org/presentationml/2006/ole">
            <mc:AlternateContent xmlns:mc="http://schemas.openxmlformats.org/markup-compatibility/2006">
              <mc:Choice xmlns:v="urn:schemas-microsoft-com:vml" Requires="v">
                <p:oleObj spid="_x0000_s245763" name="Chart" r:id="rId4" imgW="6096000" imgH="4057650" progId="MSGraph.Chart.8">
                  <p:embed followColorScheme="full"/>
                </p:oleObj>
              </mc:Choice>
              <mc:Fallback>
                <p:oleObj name="Chart" r:id="rId4" imgW="6096000" imgH="405765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398588"/>
                        <a:ext cx="6096000" cy="406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2451" name="Rectangle 3"/>
          <p:cNvSpPr>
            <a:spLocks noGrp="1" noChangeArrowheads="1"/>
          </p:cNvSpPr>
          <p:nvPr>
            <p:ph type="title"/>
          </p:nvPr>
        </p:nvSpPr>
        <p:spPr>
          <a:xfrm>
            <a:off x="762000" y="381000"/>
            <a:ext cx="7315200" cy="1371600"/>
          </a:xfrm>
        </p:spPr>
        <p:txBody>
          <a:bodyPr/>
          <a:lstStyle/>
          <a:p>
            <a:r>
              <a:rPr lang="en-US" altLang="en-US" b="1" dirty="0">
                <a:solidFill>
                  <a:schemeClr val="tx1"/>
                </a:solidFill>
              </a:rPr>
              <a:t>Working Around the Cell </a:t>
            </a:r>
          </a:p>
        </p:txBody>
      </p:sp>
      <p:sp>
        <p:nvSpPr>
          <p:cNvPr id="232452" name="Rectangle 4"/>
          <p:cNvSpPr>
            <a:spLocks noGrp="1" noChangeArrowheads="1"/>
          </p:cNvSpPr>
          <p:nvPr>
            <p:ph type="body" idx="1"/>
          </p:nvPr>
        </p:nvSpPr>
        <p:spPr>
          <a:xfrm>
            <a:off x="228600" y="1981200"/>
            <a:ext cx="8686800" cy="2819400"/>
          </a:xfrm>
        </p:spPr>
        <p:txBody>
          <a:bodyPr/>
          <a:lstStyle/>
          <a:p>
            <a:pPr>
              <a:lnSpc>
                <a:spcPct val="90000"/>
              </a:lnSpc>
            </a:pPr>
            <a:r>
              <a:rPr lang="en-US" altLang="en-US" sz="2800" b="1" dirty="0"/>
              <a:t>Callers will be playing when you arrive at each </a:t>
            </a:r>
            <a:r>
              <a:rPr lang="en-US" altLang="en-US" sz="2800" b="1" dirty="0" smtClean="0"/>
              <a:t>station (or started with remote)—do 5-minute observation, followed by 5 </a:t>
            </a:r>
            <a:r>
              <a:rPr lang="en-US" altLang="en-US" sz="2800" b="1" dirty="0"/>
              <a:t>min of </a:t>
            </a:r>
            <a:r>
              <a:rPr lang="en-US" altLang="en-US" sz="2800" b="1" dirty="0" smtClean="0"/>
              <a:t>discussion </a:t>
            </a:r>
          </a:p>
          <a:p>
            <a:pPr>
              <a:lnSpc>
                <a:spcPct val="90000"/>
              </a:lnSpc>
            </a:pPr>
            <a:r>
              <a:rPr lang="en-US" altLang="en-US" sz="2800" b="1" dirty="0" smtClean="0"/>
              <a:t>One </a:t>
            </a:r>
            <a:r>
              <a:rPr lang="en-US" altLang="en-US" sz="2800" b="1" dirty="0"/>
              <a:t>person </a:t>
            </a:r>
            <a:r>
              <a:rPr lang="en-US" altLang="en-US" sz="2800" b="1" dirty="0" smtClean="0"/>
              <a:t>is leader, keeping on time and moving to next stop</a:t>
            </a:r>
            <a:endParaRPr lang="en-US" altLang="en-US" sz="2800" b="1" dirty="0"/>
          </a:p>
          <a:p>
            <a:pPr>
              <a:lnSpc>
                <a:spcPct val="90000"/>
              </a:lnSpc>
            </a:pPr>
            <a:r>
              <a:rPr lang="en-US" altLang="en-US" sz="2800" b="1" dirty="0"/>
              <a:t>Spread out at </a:t>
            </a:r>
            <a:r>
              <a:rPr lang="en-US" altLang="en-US" sz="2800" b="1" dirty="0" smtClean="0"/>
              <a:t>listening post </a:t>
            </a:r>
            <a:r>
              <a:rPr lang="en-US" altLang="en-US" sz="2800" b="1" dirty="0"/>
              <a:t>and work independently</a:t>
            </a:r>
          </a:p>
          <a:p>
            <a:pPr>
              <a:lnSpc>
                <a:spcPct val="90000"/>
              </a:lnSpc>
            </a:pPr>
            <a:r>
              <a:rPr lang="en-US" altLang="en-US" sz="2800" b="1" dirty="0" smtClean="0"/>
              <a:t>After </a:t>
            </a:r>
            <a:r>
              <a:rPr lang="en-US" altLang="en-US" sz="2800" b="1" dirty="0"/>
              <a:t>4</a:t>
            </a:r>
            <a:r>
              <a:rPr lang="en-US" altLang="en-US" sz="2800" b="1" baseline="30000" dirty="0"/>
              <a:t>th</a:t>
            </a:r>
            <a:r>
              <a:rPr lang="en-US" altLang="en-US" sz="2800" b="1" dirty="0"/>
              <a:t> post</a:t>
            </a:r>
            <a:r>
              <a:rPr lang="en-US" altLang="en-US" sz="2800" b="1" dirty="0" smtClean="0"/>
              <a:t>, meet-up for final discussion</a:t>
            </a:r>
            <a:endParaRPr lang="en-US" altLang="en-US" sz="2800" b="1" dirty="0"/>
          </a:p>
        </p:txBody>
      </p:sp>
    </p:spTree>
    <p:extLst>
      <p:ext uri="{BB962C8B-B14F-4D97-AF65-F5344CB8AC3E}">
        <p14:creationId xmlns:p14="http://schemas.microsoft.com/office/powerpoint/2010/main" val="486878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23245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232452">
                                            <p:txEl>
                                              <p:pRg st="1" end="1"/>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32452">
                                            <p:txEl>
                                              <p:pRg st="2" end="2"/>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24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pic>
        <p:nvPicPr>
          <p:cNvPr id="179205" name="Picture 5" descr="observer close"/>
          <p:cNvPicPr>
            <a:picLocks noChangeAspect="1" noChangeArrowheads="1"/>
          </p:cNvPicPr>
          <p:nvPr/>
        </p:nvPicPr>
        <p:blipFill>
          <a:blip r:embed="rId3" cstate="print"/>
          <a:srcRect/>
          <a:stretch>
            <a:fillRect/>
          </a:stretch>
        </p:blipFill>
        <p:spPr bwMode="auto">
          <a:xfrm>
            <a:off x="609600" y="381000"/>
            <a:ext cx="2479675" cy="3717925"/>
          </a:xfrm>
          <a:prstGeom prst="rect">
            <a:avLst/>
          </a:prstGeom>
          <a:noFill/>
        </p:spPr>
      </p:pic>
      <p:pic>
        <p:nvPicPr>
          <p:cNvPr id="179209" name="Picture 9" descr="whistle training Woodring"/>
          <p:cNvPicPr>
            <a:picLocks noChangeAspect="1" noChangeArrowheads="1"/>
          </p:cNvPicPr>
          <p:nvPr/>
        </p:nvPicPr>
        <p:blipFill>
          <a:blip r:embed="rId4" cstate="print"/>
          <a:srcRect r="16992"/>
          <a:stretch>
            <a:fillRect/>
          </a:stretch>
        </p:blipFill>
        <p:spPr bwMode="auto">
          <a:xfrm>
            <a:off x="5562600" y="4054320"/>
            <a:ext cx="3270395" cy="2627020"/>
          </a:xfrm>
          <a:prstGeom prst="rect">
            <a:avLst/>
          </a:prstGeom>
          <a:noFill/>
          <a:ln w="9525">
            <a:noFill/>
            <a:miter lim="800000"/>
            <a:headEnd/>
            <a:tailEnd/>
          </a:ln>
        </p:spPr>
      </p:pic>
      <p:sp>
        <p:nvSpPr>
          <p:cNvPr id="2" name="TextBox 1"/>
          <p:cNvSpPr txBox="1"/>
          <p:nvPr/>
        </p:nvSpPr>
        <p:spPr>
          <a:xfrm>
            <a:off x="3276600" y="440194"/>
            <a:ext cx="5175395" cy="3416320"/>
          </a:xfrm>
          <a:prstGeom prst="rect">
            <a:avLst/>
          </a:prstGeom>
          <a:noFill/>
        </p:spPr>
        <p:txBody>
          <a:bodyPr wrap="square" rtlCol="0">
            <a:spAutoFit/>
          </a:bodyPr>
          <a:lstStyle/>
          <a:p>
            <a:pPr algn="l"/>
            <a:r>
              <a:rPr lang="en-US" sz="2400" dirty="0" smtClean="0">
                <a:solidFill>
                  <a:schemeClr val="bg1"/>
                </a:solidFill>
              </a:rPr>
              <a:t>Need:  </a:t>
            </a:r>
          </a:p>
          <a:p>
            <a:pPr marL="285750" indent="-285750" algn="l">
              <a:buFont typeface="Arial" panose="020B0604020202020204" pitchFamily="34" charset="0"/>
              <a:buChar char="•"/>
            </a:pPr>
            <a:r>
              <a:rPr lang="en-US" sz="2400" dirty="0">
                <a:solidFill>
                  <a:schemeClr val="bg1"/>
                </a:solidFill>
              </a:rPr>
              <a:t>C</a:t>
            </a:r>
            <a:r>
              <a:rPr lang="en-US" sz="2400" dirty="0" smtClean="0">
                <a:solidFill>
                  <a:schemeClr val="bg1"/>
                </a:solidFill>
              </a:rPr>
              <a:t>lassroom for PowerPoint (low light)</a:t>
            </a:r>
          </a:p>
          <a:p>
            <a:pPr marL="285750" indent="-285750" algn="l">
              <a:buFont typeface="Arial" panose="020B0604020202020204" pitchFamily="34" charset="0"/>
              <a:buChar char="•"/>
            </a:pPr>
            <a:r>
              <a:rPr lang="en-US" sz="2400" dirty="0" smtClean="0">
                <a:solidFill>
                  <a:schemeClr val="bg1"/>
                </a:solidFill>
              </a:rPr>
              <a:t>Close-by vegetated field for training using electronic callers (ca. 10)</a:t>
            </a:r>
          </a:p>
          <a:p>
            <a:pPr marL="285750" indent="-285750" algn="l">
              <a:buFont typeface="Arial" panose="020B0604020202020204" pitchFamily="34" charset="0"/>
              <a:buChar char="•"/>
            </a:pPr>
            <a:r>
              <a:rPr lang="en-US" sz="2400" dirty="0" smtClean="0">
                <a:solidFill>
                  <a:schemeClr val="bg1"/>
                </a:solidFill>
              </a:rPr>
              <a:t>Close by plentiful wild bobwhites (if during calling season, Sep-Nov)</a:t>
            </a:r>
          </a:p>
          <a:p>
            <a:pPr marL="285750" indent="-285750" algn="l">
              <a:buFont typeface="Arial" panose="020B0604020202020204" pitchFamily="34" charset="0"/>
              <a:buChar char="•"/>
            </a:pPr>
            <a:r>
              <a:rPr lang="en-US" sz="2400" dirty="0" smtClean="0">
                <a:solidFill>
                  <a:schemeClr val="bg1"/>
                </a:solidFill>
              </a:rPr>
              <a:t>Overnight lodging</a:t>
            </a:r>
            <a:endParaRPr lang="en-US" sz="2400" dirty="0">
              <a:solidFill>
                <a:schemeClr val="bg1"/>
              </a:solidFill>
            </a:endParaRPr>
          </a:p>
        </p:txBody>
      </p:sp>
      <p:pic>
        <p:nvPicPr>
          <p:cNvPr id="3" name="Picture 2"/>
          <p:cNvPicPr>
            <a:picLocks noChangeAspect="1"/>
          </p:cNvPicPr>
          <p:nvPr/>
        </p:nvPicPr>
        <p:blipFill>
          <a:blip r:embed="rId5"/>
          <a:stretch>
            <a:fillRect/>
          </a:stretch>
        </p:blipFill>
        <p:spPr>
          <a:xfrm>
            <a:off x="609600" y="4419600"/>
            <a:ext cx="2759528" cy="1828800"/>
          </a:xfrm>
          <a:prstGeom prst="rect">
            <a:avLst/>
          </a:prstGeom>
        </p:spPr>
      </p:pic>
      <p:sp>
        <p:nvSpPr>
          <p:cNvPr id="4" name="TextBox 3"/>
          <p:cNvSpPr txBox="1"/>
          <p:nvPr/>
        </p:nvSpPr>
        <p:spPr>
          <a:xfrm>
            <a:off x="2250841" y="4572000"/>
            <a:ext cx="2236574" cy="369332"/>
          </a:xfrm>
          <a:prstGeom prst="rect">
            <a:avLst/>
          </a:prstGeom>
          <a:solidFill>
            <a:srgbClr val="FFC000"/>
          </a:solidFill>
        </p:spPr>
        <p:txBody>
          <a:bodyPr wrap="none" rtlCol="0">
            <a:spAutoFit/>
          </a:bodyPr>
          <a:lstStyle/>
          <a:p>
            <a:r>
              <a:rPr lang="en-US" dirty="0" smtClean="0"/>
              <a:t>Vegetation too short</a:t>
            </a:r>
            <a:endParaRPr lang="en-US" dirty="0"/>
          </a:p>
        </p:txBody>
      </p:sp>
    </p:spTree>
    <p:extLst>
      <p:ext uri="{BB962C8B-B14F-4D97-AF65-F5344CB8AC3E}">
        <p14:creationId xmlns:p14="http://schemas.microsoft.com/office/powerpoint/2010/main" val="124715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2" descr="T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6675" name="Rectangle 3"/>
          <p:cNvSpPr>
            <a:spLocks noChangeArrowheads="1"/>
          </p:cNvSpPr>
          <p:nvPr/>
        </p:nvSpPr>
        <p:spPr bwMode="auto">
          <a:xfrm>
            <a:off x="2819400" y="2933700"/>
            <a:ext cx="3505200" cy="13716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smtClean="0">
                <a:solidFill>
                  <a:srgbClr val="FFFF00"/>
                </a:solidFill>
              </a:rPr>
              <a:t>Observers/T-post </a:t>
            </a:r>
            <a:r>
              <a:rPr lang="en-US" altLang="en-US" sz="2800" b="1" dirty="0">
                <a:solidFill>
                  <a:srgbClr val="FFFF00"/>
                </a:solidFill>
              </a:rPr>
              <a:t>at center </a:t>
            </a:r>
            <a:r>
              <a:rPr lang="en-US" altLang="en-US" sz="2800" b="1" dirty="0" smtClean="0">
                <a:solidFill>
                  <a:srgbClr val="FFFF00"/>
                </a:solidFill>
              </a:rPr>
              <a:t>of </a:t>
            </a:r>
            <a:r>
              <a:rPr lang="en-US" altLang="en-US" sz="2800" b="1" dirty="0">
                <a:solidFill>
                  <a:srgbClr val="FFFF00"/>
                </a:solidFill>
              </a:rPr>
              <a:t>each side</a:t>
            </a:r>
          </a:p>
          <a:p>
            <a:pPr algn="ctr"/>
            <a:endParaRPr lang="en-US" altLang="en-US" sz="2800" b="1" dirty="0">
              <a:solidFill>
                <a:srgbClr val="FFFF00"/>
              </a:solidFill>
            </a:endParaRPr>
          </a:p>
        </p:txBody>
      </p:sp>
      <p:sp>
        <p:nvSpPr>
          <p:cNvPr id="156676" name="Line 4"/>
          <p:cNvSpPr>
            <a:spLocks noChangeShapeType="1"/>
          </p:cNvSpPr>
          <p:nvPr/>
        </p:nvSpPr>
        <p:spPr bwMode="auto">
          <a:xfrm>
            <a:off x="7772400" y="685800"/>
            <a:ext cx="0" cy="5867400"/>
          </a:xfrm>
          <a:prstGeom prst="line">
            <a:avLst/>
          </a:prstGeom>
          <a:noFill/>
          <a:ln w="5715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677" name="Rectangle 5"/>
          <p:cNvSpPr>
            <a:spLocks noChangeArrowheads="1"/>
          </p:cNvSpPr>
          <p:nvPr/>
        </p:nvSpPr>
        <p:spPr bwMode="auto">
          <a:xfrm rot="5400000">
            <a:off x="7620000" y="3048000"/>
            <a:ext cx="1524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3600" b="1" dirty="0">
                <a:solidFill>
                  <a:srgbClr val="33CC33"/>
                </a:solidFill>
              </a:rPr>
              <a:t>500 m</a:t>
            </a:r>
          </a:p>
        </p:txBody>
      </p:sp>
      <p:sp>
        <p:nvSpPr>
          <p:cNvPr id="156678" name="Rectangle 6"/>
          <p:cNvSpPr>
            <a:spLocks noChangeArrowheads="1"/>
          </p:cNvSpPr>
          <p:nvPr/>
        </p:nvSpPr>
        <p:spPr bwMode="auto">
          <a:xfrm>
            <a:off x="152400" y="1143000"/>
            <a:ext cx="1676400" cy="1066800"/>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a:solidFill>
                  <a:srgbClr val="FFFF00"/>
                </a:solidFill>
              </a:rPr>
              <a:t>25 </a:t>
            </a:r>
            <a:r>
              <a:rPr lang="en-US" altLang="en-US" sz="2800" b="1" dirty="0" smtClean="0">
                <a:solidFill>
                  <a:srgbClr val="FFFF00"/>
                </a:solidFill>
              </a:rPr>
              <a:t>ha</a:t>
            </a:r>
          </a:p>
          <a:p>
            <a:pPr algn="ctr">
              <a:buFontTx/>
              <a:buNone/>
            </a:pPr>
            <a:r>
              <a:rPr lang="en-US" altLang="en-US" sz="2800" b="1" dirty="0" smtClean="0">
                <a:solidFill>
                  <a:srgbClr val="FFFF00"/>
                </a:solidFill>
              </a:rPr>
              <a:t>(62 ac)</a:t>
            </a:r>
          </a:p>
          <a:p>
            <a:pPr algn="ctr">
              <a:buFontTx/>
              <a:buNone/>
            </a:pPr>
            <a:endParaRPr lang="en-US" altLang="en-US" sz="2000" b="1" dirty="0">
              <a:solidFill>
                <a:srgbClr val="FFFF00"/>
              </a:solidFill>
            </a:endParaRPr>
          </a:p>
        </p:txBody>
      </p:sp>
      <p:sp>
        <p:nvSpPr>
          <p:cNvPr id="156679" name="Rectangle 7"/>
          <p:cNvSpPr>
            <a:spLocks noChangeArrowheads="1"/>
          </p:cNvSpPr>
          <p:nvPr/>
        </p:nvSpPr>
        <p:spPr bwMode="auto">
          <a:xfrm>
            <a:off x="1143000" y="0"/>
            <a:ext cx="6781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3600" b="1" dirty="0">
                <a:solidFill>
                  <a:srgbClr val="FF0000"/>
                </a:solidFill>
              </a:rPr>
              <a:t> </a:t>
            </a:r>
            <a:r>
              <a:rPr lang="en-US" altLang="en-US" sz="3600" b="1" dirty="0" smtClean="0">
                <a:solidFill>
                  <a:srgbClr val="FF0000"/>
                </a:solidFill>
              </a:rPr>
              <a:t>Select an area 500x500 m</a:t>
            </a:r>
            <a:endParaRPr lang="en-US" alt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500"/>
                                  </p:stCondLst>
                                  <p:childTnLst>
                                    <p:set>
                                      <p:cBhvr>
                                        <p:cTn id="6" dur="1" fill="hold">
                                          <p:stCondLst>
                                            <p:cond delay="0"/>
                                          </p:stCondLst>
                                        </p:cTn>
                                        <p:tgtEl>
                                          <p:spTgt spid="156676"/>
                                        </p:tgtEl>
                                        <p:attrNameLst>
                                          <p:attrName>style.visibility</p:attrName>
                                        </p:attrNameLst>
                                      </p:cBhvr>
                                      <p:to>
                                        <p:strVal val="visible"/>
                                      </p:to>
                                    </p:set>
                                    <p:animEffect transition="in" filter="wipe(right)">
                                      <p:cBhvr>
                                        <p:cTn id="7" dur="500"/>
                                        <p:tgtEl>
                                          <p:spTgt spid="156676"/>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156677"/>
                                        </p:tgtEl>
                                        <p:attrNameLst>
                                          <p:attrName>style.visibility</p:attrName>
                                        </p:attrNameLst>
                                      </p:cBhvr>
                                      <p:to>
                                        <p:strVal val="visible"/>
                                      </p:to>
                                    </p:set>
                                    <p:animEffect transition="in" filter="wipe(right)">
                                      <p:cBhvr>
                                        <p:cTn id="10" dur="500"/>
                                        <p:tgtEl>
                                          <p:spTgt spid="156677"/>
                                        </p:tgtEl>
                                      </p:cBhvr>
                                    </p:animEffect>
                                  </p:childTnLst>
                                </p:cTn>
                              </p:par>
                            </p:childTnLst>
                          </p:cTn>
                        </p:par>
                        <p:par>
                          <p:cTn id="11" fill="hold" nodeType="afterGroup">
                            <p:stCondLst>
                              <p:cond delay="1000"/>
                            </p:stCondLst>
                            <p:childTnLst>
                              <p:par>
                                <p:cTn id="12" presetID="29" presetClass="entr" presetSubtype="0" fill="hold" grpId="0" nodeType="afterEffect">
                                  <p:stCondLst>
                                    <p:cond delay="1000"/>
                                  </p:stCondLst>
                                  <p:childTnLst>
                                    <p:set>
                                      <p:cBhvr>
                                        <p:cTn id="13" dur="1" fill="hold">
                                          <p:stCondLst>
                                            <p:cond delay="0"/>
                                          </p:stCondLst>
                                        </p:cTn>
                                        <p:tgtEl>
                                          <p:spTgt spid="156678"/>
                                        </p:tgtEl>
                                        <p:attrNameLst>
                                          <p:attrName>style.visibility</p:attrName>
                                        </p:attrNameLst>
                                      </p:cBhvr>
                                      <p:to>
                                        <p:strVal val="visible"/>
                                      </p:to>
                                    </p:set>
                                    <p:anim calcmode="lin" valueType="num">
                                      <p:cBhvr>
                                        <p:cTn id="14" dur="1000" fill="hold"/>
                                        <p:tgtEl>
                                          <p:spTgt spid="156678"/>
                                        </p:tgtEl>
                                        <p:attrNameLst>
                                          <p:attrName>ppt_x</p:attrName>
                                        </p:attrNameLst>
                                      </p:cBhvr>
                                      <p:tavLst>
                                        <p:tav tm="0">
                                          <p:val>
                                            <p:strVal val="#ppt_x-.2"/>
                                          </p:val>
                                        </p:tav>
                                        <p:tav tm="100000">
                                          <p:val>
                                            <p:strVal val="#ppt_x"/>
                                          </p:val>
                                        </p:tav>
                                      </p:tavLst>
                                    </p:anim>
                                    <p:anim calcmode="lin" valueType="num">
                                      <p:cBhvr>
                                        <p:cTn id="15" dur="1000" fill="hold"/>
                                        <p:tgtEl>
                                          <p:spTgt spid="15667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6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6" grpId="0" animBg="1"/>
      <p:bldP spid="156677" grpId="0" animBg="1"/>
      <p:bldP spid="15667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body" sz="half" idx="1"/>
          </p:nvPr>
        </p:nvSpPr>
        <p:spPr>
          <a:xfrm>
            <a:off x="304800" y="2209800"/>
            <a:ext cx="8839200" cy="3429000"/>
          </a:xfrm>
          <a:noFill/>
          <a:extLst>
            <a:ext uri="{909E8E84-426E-40DD-AFC4-6F175D3DCCD1}">
              <a14:hiddenFill xmlns:a14="http://schemas.microsoft.com/office/drawing/2010/main">
                <a:solidFill>
                  <a:schemeClr val="bg2">
                    <a:alpha val="73000"/>
                  </a:schemeClr>
                </a:solidFill>
              </a14:hiddenFill>
            </a:ext>
          </a:extLst>
        </p:spPr>
        <p:txBody>
          <a:bodyPr/>
          <a:lstStyle/>
          <a:p>
            <a:pPr>
              <a:lnSpc>
                <a:spcPct val="80000"/>
              </a:lnSpc>
            </a:pPr>
            <a:r>
              <a:rPr lang="en-US" altLang="en-US" sz="2800" dirty="0">
                <a:solidFill>
                  <a:schemeClr val="bg1"/>
                </a:solidFill>
                <a:latin typeface="Calibri" panose="020F0502020204030204" pitchFamily="34" charset="0"/>
              </a:rPr>
              <a:t>Select training area with little extraneous noise</a:t>
            </a:r>
          </a:p>
          <a:p>
            <a:pPr lvl="1">
              <a:lnSpc>
                <a:spcPct val="80000"/>
              </a:lnSpc>
            </a:pPr>
            <a:r>
              <a:rPr lang="en-US" altLang="en-US" sz="2400" dirty="0">
                <a:solidFill>
                  <a:schemeClr val="bg1"/>
                </a:solidFill>
                <a:latin typeface="Calibri" panose="020F0502020204030204" pitchFamily="34" charset="0"/>
              </a:rPr>
              <a:t>avoid any kind of engine noise</a:t>
            </a:r>
          </a:p>
          <a:p>
            <a:pPr lvl="2">
              <a:lnSpc>
                <a:spcPct val="80000"/>
              </a:lnSpc>
            </a:pPr>
            <a:r>
              <a:rPr lang="en-US" altLang="en-US" sz="2000" dirty="0">
                <a:solidFill>
                  <a:schemeClr val="bg1"/>
                </a:solidFill>
                <a:latin typeface="Calibri" panose="020F0502020204030204" pitchFamily="34" charset="0"/>
              </a:rPr>
              <a:t>Airport</a:t>
            </a:r>
          </a:p>
          <a:p>
            <a:pPr lvl="2">
              <a:lnSpc>
                <a:spcPct val="80000"/>
              </a:lnSpc>
            </a:pPr>
            <a:r>
              <a:rPr lang="en-US" altLang="en-US" sz="2000" dirty="0">
                <a:solidFill>
                  <a:schemeClr val="bg1"/>
                </a:solidFill>
                <a:latin typeface="Calibri" panose="020F0502020204030204" pitchFamily="34" charset="0"/>
              </a:rPr>
              <a:t>Bus route</a:t>
            </a:r>
          </a:p>
          <a:p>
            <a:pPr lvl="2">
              <a:lnSpc>
                <a:spcPct val="80000"/>
              </a:lnSpc>
            </a:pPr>
            <a:r>
              <a:rPr lang="en-US" altLang="en-US" sz="2000" dirty="0">
                <a:solidFill>
                  <a:schemeClr val="bg1"/>
                </a:solidFill>
                <a:latin typeface="Calibri" panose="020F0502020204030204" pitchFamily="34" charset="0"/>
              </a:rPr>
              <a:t>Highway</a:t>
            </a:r>
          </a:p>
          <a:p>
            <a:pPr lvl="2">
              <a:lnSpc>
                <a:spcPct val="80000"/>
              </a:lnSpc>
            </a:pPr>
            <a:r>
              <a:rPr lang="en-US" altLang="en-US" sz="2000" dirty="0">
                <a:solidFill>
                  <a:schemeClr val="bg1"/>
                </a:solidFill>
                <a:latin typeface="Calibri" panose="020F0502020204030204" pitchFamily="34" charset="0"/>
              </a:rPr>
              <a:t>Farmer</a:t>
            </a:r>
          </a:p>
          <a:p>
            <a:pPr>
              <a:lnSpc>
                <a:spcPct val="80000"/>
              </a:lnSpc>
            </a:pPr>
            <a:r>
              <a:rPr lang="en-US" altLang="en-US" sz="2800" dirty="0">
                <a:solidFill>
                  <a:schemeClr val="bg1"/>
                </a:solidFill>
                <a:latin typeface="Calibri" panose="020F0502020204030204" pitchFamily="34" charset="0"/>
              </a:rPr>
              <a:t>Away from </a:t>
            </a:r>
            <a:r>
              <a:rPr lang="en-US" altLang="en-US" sz="2800" dirty="0" smtClean="0">
                <a:solidFill>
                  <a:schemeClr val="bg1"/>
                </a:solidFill>
                <a:latin typeface="Calibri" panose="020F0502020204030204" pitchFamily="34" charset="0"/>
              </a:rPr>
              <a:t>farms, grain dryers, cattle, etc.</a:t>
            </a:r>
            <a:endParaRPr lang="en-US" altLang="en-US" sz="2800" dirty="0">
              <a:solidFill>
                <a:schemeClr val="bg1"/>
              </a:solidFill>
              <a:latin typeface="Calibri" panose="020F0502020204030204" pitchFamily="34" charset="0"/>
            </a:endParaRPr>
          </a:p>
          <a:p>
            <a:pPr>
              <a:lnSpc>
                <a:spcPct val="80000"/>
              </a:lnSpc>
            </a:pPr>
            <a:r>
              <a:rPr lang="en-US" altLang="en-US" sz="2800" dirty="0">
                <a:solidFill>
                  <a:schemeClr val="bg1"/>
                </a:solidFill>
                <a:latin typeface="Calibri" panose="020F0502020204030204" pitchFamily="34" charset="0"/>
              </a:rPr>
              <a:t>Away from </a:t>
            </a:r>
            <a:r>
              <a:rPr lang="en-US" altLang="en-US" sz="2800" dirty="0" smtClean="0">
                <a:solidFill>
                  <a:schemeClr val="bg1"/>
                </a:solidFill>
                <a:latin typeface="Calibri" panose="020F0502020204030204" pitchFamily="34" charset="0"/>
              </a:rPr>
              <a:t>captive quail</a:t>
            </a:r>
            <a:endParaRPr lang="en-US" altLang="en-US" sz="2800" dirty="0">
              <a:solidFill>
                <a:schemeClr val="bg1"/>
              </a:solidFill>
              <a:latin typeface="Calibri" panose="020F0502020204030204" pitchFamily="34" charset="0"/>
            </a:endParaRPr>
          </a:p>
          <a:p>
            <a:pPr>
              <a:lnSpc>
                <a:spcPct val="80000"/>
              </a:lnSpc>
            </a:pPr>
            <a:r>
              <a:rPr lang="en-US" altLang="en-US" sz="2800" dirty="0">
                <a:solidFill>
                  <a:schemeClr val="bg1"/>
                </a:solidFill>
                <a:latin typeface="Calibri" panose="020F0502020204030204" pitchFamily="34" charset="0"/>
              </a:rPr>
              <a:t>12-48 inch high veg to hide game </a:t>
            </a:r>
            <a:r>
              <a:rPr lang="en-US" altLang="en-US" sz="2800" dirty="0" smtClean="0">
                <a:solidFill>
                  <a:schemeClr val="bg1"/>
                </a:solidFill>
                <a:latin typeface="Calibri" panose="020F0502020204030204" pitchFamily="34" charset="0"/>
              </a:rPr>
              <a:t>callers—soybean harvest </a:t>
            </a:r>
            <a:r>
              <a:rPr lang="en-US" altLang="en-US" sz="2800" dirty="0">
                <a:solidFill>
                  <a:schemeClr val="bg1"/>
                </a:solidFill>
                <a:latin typeface="Calibri" panose="020F0502020204030204" pitchFamily="34" charset="0"/>
              </a:rPr>
              <a:t>or prescribed fire can quickly render a training area useless</a:t>
            </a:r>
          </a:p>
        </p:txBody>
      </p:sp>
      <p:pic>
        <p:nvPicPr>
          <p:cNvPr id="231427" name="Picture 3" descr="pen_raised_bi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908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1428" name="Picture 4" descr="game_ca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Rectangle 5"/>
          <p:cNvSpPr>
            <a:spLocks noGrp="1" noChangeArrowheads="1"/>
          </p:cNvSpPr>
          <p:nvPr>
            <p:ph type="title"/>
          </p:nvPr>
        </p:nvSpPr>
        <p:spPr>
          <a:xfrm>
            <a:off x="2286000" y="533400"/>
            <a:ext cx="4495800" cy="1143000"/>
          </a:xfrm>
        </p:spPr>
        <p:txBody>
          <a:bodyPr/>
          <a:lstStyle/>
          <a:p>
            <a:r>
              <a:rPr lang="en-US" altLang="en-US" sz="3600" dirty="0" smtClean="0">
                <a:solidFill>
                  <a:srgbClr val="FFFF00"/>
                </a:solidFill>
              </a:rPr>
              <a:t>Simulated Calling Location</a:t>
            </a:r>
            <a:endParaRPr lang="en-US" altLang="en-US" sz="36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ample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28600"/>
            <a:ext cx="9144000" cy="6445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7" descr="quail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724400" y="1174750"/>
            <a:ext cx="1352550" cy="1196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9" name="Line 11"/>
          <p:cNvSpPr>
            <a:spLocks noChangeShapeType="1"/>
          </p:cNvSpPr>
          <p:nvPr/>
        </p:nvSpPr>
        <p:spPr bwMode="auto">
          <a:xfrm>
            <a:off x="1828800" y="3429000"/>
            <a:ext cx="3505200" cy="990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180" name="Line 12"/>
          <p:cNvSpPr>
            <a:spLocks noChangeShapeType="1"/>
          </p:cNvSpPr>
          <p:nvPr/>
        </p:nvSpPr>
        <p:spPr bwMode="auto">
          <a:xfrm flipH="1">
            <a:off x="2133600" y="3429000"/>
            <a:ext cx="5334000" cy="1219200"/>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181" name="Line 13"/>
          <p:cNvSpPr>
            <a:spLocks noChangeShapeType="1"/>
          </p:cNvSpPr>
          <p:nvPr/>
        </p:nvSpPr>
        <p:spPr bwMode="auto">
          <a:xfrm flipH="1" flipV="1">
            <a:off x="2286000" y="3048000"/>
            <a:ext cx="2286000" cy="320040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2" name="Picture 1"/>
          <p:cNvPicPr>
            <a:picLocks noChangeAspect="1"/>
          </p:cNvPicPr>
          <p:nvPr/>
        </p:nvPicPr>
        <p:blipFill>
          <a:blip r:embed="rId5"/>
          <a:stretch>
            <a:fillRect/>
          </a:stretch>
        </p:blipFill>
        <p:spPr>
          <a:xfrm>
            <a:off x="3063246" y="3758678"/>
            <a:ext cx="1036307" cy="687709"/>
          </a:xfrm>
          <a:prstGeom prst="rect">
            <a:avLst/>
          </a:prstGeom>
        </p:spPr>
      </p:pic>
      <p:pic>
        <p:nvPicPr>
          <p:cNvPr id="3" name="Picture 2"/>
          <p:cNvPicPr>
            <a:picLocks noChangeAspect="1"/>
          </p:cNvPicPr>
          <p:nvPr/>
        </p:nvPicPr>
        <p:blipFill>
          <a:blip r:embed="rId6"/>
          <a:stretch>
            <a:fillRect/>
          </a:stretch>
        </p:blipFill>
        <p:spPr>
          <a:xfrm>
            <a:off x="4858084" y="1770422"/>
            <a:ext cx="542591" cy="46943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ampl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348732"/>
            <a:ext cx="9144000"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4" name="Rectangle 20"/>
          <p:cNvSpPr>
            <a:spLocks noGrp="1" noChangeArrowheads="1"/>
          </p:cNvSpPr>
          <p:nvPr>
            <p:ph sz="quarter" idx="3"/>
          </p:nvPr>
        </p:nvSpPr>
        <p:spPr>
          <a:xfrm>
            <a:off x="457200" y="7467600"/>
            <a:ext cx="4038600" cy="2187575"/>
          </a:xfrm>
        </p:spPr>
        <p:txBody>
          <a:bodyPr/>
          <a:lstStyle/>
          <a:p>
            <a:endParaRPr lang="en-US" altLang="en-US" sz="2400" dirty="0"/>
          </a:p>
        </p:txBody>
      </p:sp>
      <p:sp>
        <p:nvSpPr>
          <p:cNvPr id="16417" name="Line 33"/>
          <p:cNvSpPr>
            <a:spLocks noChangeShapeType="1"/>
          </p:cNvSpPr>
          <p:nvPr/>
        </p:nvSpPr>
        <p:spPr bwMode="auto">
          <a:xfrm flipV="1">
            <a:off x="4648200" y="4724400"/>
            <a:ext cx="3124200" cy="1447800"/>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25" name="AutoShape 41"/>
          <p:cNvSpPr>
            <a:spLocks noChangeArrowheads="1"/>
          </p:cNvSpPr>
          <p:nvPr/>
        </p:nvSpPr>
        <p:spPr bwMode="auto">
          <a:xfrm>
            <a:off x="6858000" y="4876800"/>
            <a:ext cx="304800" cy="457200"/>
          </a:xfrm>
          <a:prstGeom prst="star4">
            <a:avLst>
              <a:gd name="adj" fmla="val 125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2" name="Picture 1"/>
          <p:cNvPicPr>
            <a:picLocks noChangeAspect="1"/>
          </p:cNvPicPr>
          <p:nvPr/>
        </p:nvPicPr>
        <p:blipFill>
          <a:blip r:embed="rId4"/>
          <a:stretch>
            <a:fillRect/>
          </a:stretch>
        </p:blipFill>
        <p:spPr>
          <a:xfrm>
            <a:off x="3423217" y="914400"/>
            <a:ext cx="1103492" cy="732294"/>
          </a:xfrm>
          <a:prstGeom prst="rect">
            <a:avLst/>
          </a:prstGeom>
        </p:spPr>
      </p:pic>
      <p:pic>
        <p:nvPicPr>
          <p:cNvPr id="3" name="Picture 2"/>
          <p:cNvPicPr>
            <a:picLocks noChangeAspect="1"/>
          </p:cNvPicPr>
          <p:nvPr/>
        </p:nvPicPr>
        <p:blipFill>
          <a:blip r:embed="rId5"/>
          <a:stretch>
            <a:fillRect/>
          </a:stretch>
        </p:blipFill>
        <p:spPr>
          <a:xfrm>
            <a:off x="6962964" y="5452017"/>
            <a:ext cx="1109568" cy="731583"/>
          </a:xfrm>
          <a:prstGeom prst="rect">
            <a:avLst/>
          </a:prstGeom>
        </p:spPr>
      </p:pic>
      <p:pic>
        <p:nvPicPr>
          <p:cNvPr id="4" name="Picture 3"/>
          <p:cNvPicPr>
            <a:picLocks noChangeAspect="1"/>
          </p:cNvPicPr>
          <p:nvPr/>
        </p:nvPicPr>
        <p:blipFill>
          <a:blip r:embed="rId5"/>
          <a:stretch>
            <a:fillRect/>
          </a:stretch>
        </p:blipFill>
        <p:spPr>
          <a:xfrm>
            <a:off x="8072532" y="1463008"/>
            <a:ext cx="1109568" cy="731583"/>
          </a:xfrm>
          <a:prstGeom prst="rect">
            <a:avLst/>
          </a:prstGeom>
        </p:spPr>
      </p:pic>
      <p:sp>
        <p:nvSpPr>
          <p:cNvPr id="5" name="Content Placeholder 4"/>
          <p:cNvSpPr>
            <a:spLocks noGrp="1"/>
          </p:cNvSpPr>
          <p:nvPr>
            <p:ph sz="quarter" idx="4"/>
          </p:nvPr>
        </p:nvSpPr>
        <p:spPr/>
        <p:txBody>
          <a:bodyPr/>
          <a:lstStyle/>
          <a:p>
            <a:endParaRPr lang="en-US" dirty="0"/>
          </a:p>
        </p:txBody>
      </p:sp>
      <p:pic>
        <p:nvPicPr>
          <p:cNvPr id="6" name="Picture 5"/>
          <p:cNvPicPr>
            <a:picLocks noChangeAspect="1"/>
          </p:cNvPicPr>
          <p:nvPr/>
        </p:nvPicPr>
        <p:blipFill>
          <a:blip r:embed="rId5"/>
          <a:stretch>
            <a:fillRect/>
          </a:stretch>
        </p:blipFill>
        <p:spPr>
          <a:xfrm>
            <a:off x="374506" y="2034508"/>
            <a:ext cx="1109568" cy="731583"/>
          </a:xfrm>
          <a:prstGeom prst="rect">
            <a:avLst/>
          </a:prstGeom>
        </p:spPr>
      </p:pic>
      <p:pic>
        <p:nvPicPr>
          <p:cNvPr id="7" name="Picture 6"/>
          <p:cNvPicPr>
            <a:picLocks noChangeAspect="1"/>
          </p:cNvPicPr>
          <p:nvPr/>
        </p:nvPicPr>
        <p:blipFill>
          <a:blip r:embed="rId5"/>
          <a:stretch>
            <a:fillRect/>
          </a:stretch>
        </p:blipFill>
        <p:spPr>
          <a:xfrm>
            <a:off x="3136248" y="3886121"/>
            <a:ext cx="1109568" cy="731583"/>
          </a:xfrm>
          <a:prstGeom prst="rect">
            <a:avLst/>
          </a:prstGeom>
        </p:spPr>
      </p:pic>
      <p:pic>
        <p:nvPicPr>
          <p:cNvPr id="8" name="Picture 7"/>
          <p:cNvPicPr>
            <a:picLocks noChangeAspect="1"/>
          </p:cNvPicPr>
          <p:nvPr/>
        </p:nvPicPr>
        <p:blipFill>
          <a:blip r:embed="rId5"/>
          <a:stretch>
            <a:fillRect/>
          </a:stretch>
        </p:blipFill>
        <p:spPr>
          <a:xfrm>
            <a:off x="627224" y="5196808"/>
            <a:ext cx="1109568" cy="731583"/>
          </a:xfrm>
          <a:prstGeom prst="rect">
            <a:avLst/>
          </a:prstGeom>
        </p:spPr>
      </p:pic>
      <p:pic>
        <p:nvPicPr>
          <p:cNvPr id="9" name="Picture 8"/>
          <p:cNvPicPr>
            <a:picLocks noChangeAspect="1"/>
          </p:cNvPicPr>
          <p:nvPr/>
        </p:nvPicPr>
        <p:blipFill>
          <a:blip r:embed="rId5"/>
          <a:stretch>
            <a:fillRect/>
          </a:stretch>
        </p:blipFill>
        <p:spPr>
          <a:xfrm>
            <a:off x="5200650" y="2739161"/>
            <a:ext cx="1109568" cy="731583"/>
          </a:xfrm>
          <a:prstGeom prst="rect">
            <a:avLst/>
          </a:prstGeom>
        </p:spPr>
      </p:pic>
      <p:pic>
        <p:nvPicPr>
          <p:cNvPr id="11" name="Picture 10"/>
          <p:cNvPicPr>
            <a:picLocks noChangeAspect="1"/>
          </p:cNvPicPr>
          <p:nvPr/>
        </p:nvPicPr>
        <p:blipFill>
          <a:blip r:embed="rId5"/>
          <a:stretch>
            <a:fillRect/>
          </a:stretch>
        </p:blipFill>
        <p:spPr>
          <a:xfrm>
            <a:off x="1904103" y="2560304"/>
            <a:ext cx="1109568" cy="731583"/>
          </a:xfrm>
          <a:prstGeom prst="rect">
            <a:avLst/>
          </a:prstGeom>
        </p:spPr>
      </p:pic>
      <p:sp>
        <p:nvSpPr>
          <p:cNvPr id="13" name="TextBox 12"/>
          <p:cNvSpPr txBox="1"/>
          <p:nvPr/>
        </p:nvSpPr>
        <p:spPr>
          <a:xfrm>
            <a:off x="1163637" y="164066"/>
            <a:ext cx="6808274" cy="461665"/>
          </a:xfrm>
          <a:prstGeom prst="rect">
            <a:avLst/>
          </a:prstGeom>
          <a:solidFill>
            <a:srgbClr val="FFFF00"/>
          </a:solidFill>
        </p:spPr>
        <p:txBody>
          <a:bodyPr wrap="none" rtlCol="0">
            <a:spAutoFit/>
          </a:bodyPr>
          <a:lstStyle/>
          <a:p>
            <a:r>
              <a:rPr lang="en-US" sz="2400" dirty="0" smtClean="0"/>
              <a:t>Have a strategy for locations of electronic callers</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229379" name="Rectangle 3"/>
          <p:cNvSpPr>
            <a:spLocks noGrp="1" noChangeArrowheads="1"/>
          </p:cNvSpPr>
          <p:nvPr>
            <p:ph type="body" sz="half" idx="1"/>
          </p:nvPr>
        </p:nvSpPr>
        <p:spPr>
          <a:xfrm>
            <a:off x="152400" y="1752600"/>
            <a:ext cx="8839200" cy="2971800"/>
          </a:xfrm>
          <a:noFill/>
          <a:extLst>
            <a:ext uri="{909E8E84-426E-40DD-AFC4-6F175D3DCCD1}">
              <a14:hiddenFill xmlns:a14="http://schemas.microsoft.com/office/drawing/2010/main">
                <a:solidFill>
                  <a:schemeClr val="bg2">
                    <a:alpha val="73000"/>
                  </a:schemeClr>
                </a:solidFill>
              </a14:hiddenFill>
            </a:ext>
          </a:extLst>
        </p:spPr>
        <p:txBody>
          <a:bodyPr/>
          <a:lstStyle/>
          <a:p>
            <a:pPr marL="0" indent="0">
              <a:lnSpc>
                <a:spcPct val="80000"/>
              </a:lnSpc>
              <a:buNone/>
            </a:pPr>
            <a:r>
              <a:rPr lang="en-US" altLang="en-US" sz="2000" dirty="0">
                <a:solidFill>
                  <a:schemeClr val="bg1"/>
                </a:solidFill>
                <a:latin typeface="Calibri" panose="020F0502020204030204" pitchFamily="34" charset="0"/>
              </a:rPr>
              <a:t>Game caller locations &amp; volume need to be set for specific </a:t>
            </a:r>
            <a:r>
              <a:rPr lang="en-US" altLang="en-US" sz="2000" dirty="0" smtClean="0">
                <a:solidFill>
                  <a:schemeClr val="bg1"/>
                </a:solidFill>
                <a:latin typeface="Calibri" panose="020F0502020204030204" pitchFamily="34" charset="0"/>
              </a:rPr>
              <a:t>needs:</a:t>
            </a:r>
          </a:p>
          <a:p>
            <a:pPr>
              <a:lnSpc>
                <a:spcPct val="80000"/>
              </a:lnSpc>
            </a:pPr>
            <a:r>
              <a:rPr lang="en-US" altLang="en-US" sz="2000" dirty="0" smtClean="0">
                <a:solidFill>
                  <a:schemeClr val="bg1"/>
                </a:solidFill>
                <a:latin typeface="Calibri" panose="020F0502020204030204" pitchFamily="34" charset="0"/>
              </a:rPr>
              <a:t>Research shows fall calling bobwhites can often be heard 500-meters away or more:</a:t>
            </a:r>
          </a:p>
          <a:p>
            <a:pPr lvl="1">
              <a:lnSpc>
                <a:spcPct val="80000"/>
              </a:lnSpc>
            </a:pPr>
            <a:r>
              <a:rPr lang="en-US" altLang="en-US" sz="1800" u="sng" dirty="0" smtClean="0">
                <a:solidFill>
                  <a:schemeClr val="bg1"/>
                </a:solidFill>
                <a:latin typeface="Calibri" panose="020F0502020204030204" pitchFamily="34" charset="0"/>
              </a:rPr>
              <a:t>But it is more important to practice shorter distances, far less than 500 m</a:t>
            </a:r>
          </a:p>
          <a:p>
            <a:pPr>
              <a:lnSpc>
                <a:spcPct val="80000"/>
              </a:lnSpc>
            </a:pPr>
            <a:r>
              <a:rPr lang="en-US" altLang="en-US" sz="2200" u="sng" dirty="0" smtClean="0">
                <a:solidFill>
                  <a:schemeClr val="bg1"/>
                </a:solidFill>
                <a:latin typeface="Calibri" panose="020F0502020204030204" pitchFamily="34" charset="0"/>
              </a:rPr>
              <a:t>Set-up requires 2-3 people to test &amp; adjust volume </a:t>
            </a:r>
            <a:r>
              <a:rPr lang="en-US" altLang="en-US" sz="2200" u="sng" smtClean="0">
                <a:solidFill>
                  <a:schemeClr val="bg1"/>
                </a:solidFill>
                <a:latin typeface="Calibri" panose="020F0502020204030204" pitchFamily="34" charset="0"/>
              </a:rPr>
              <a:t>&amp; locations.</a:t>
            </a:r>
            <a:endParaRPr lang="en-US" altLang="en-US" sz="2200" u="sng" dirty="0" smtClean="0">
              <a:solidFill>
                <a:schemeClr val="bg1"/>
              </a:solidFill>
              <a:latin typeface="Calibri" panose="020F0502020204030204" pitchFamily="34" charset="0"/>
            </a:endParaRPr>
          </a:p>
          <a:p>
            <a:pPr>
              <a:lnSpc>
                <a:spcPct val="80000"/>
              </a:lnSpc>
            </a:pPr>
            <a:r>
              <a:rPr lang="en-US" altLang="en-US" sz="2000" dirty="0" smtClean="0">
                <a:solidFill>
                  <a:schemeClr val="bg1"/>
                </a:solidFill>
                <a:latin typeface="Calibri" panose="020F0502020204030204" pitchFamily="34" charset="0"/>
              </a:rPr>
              <a:t>Place 2 speakers 30-m apart &amp; about perpendicular to 1 observer </a:t>
            </a:r>
            <a:r>
              <a:rPr lang="en-US" altLang="en-US" sz="2000" u="sng" dirty="0" smtClean="0">
                <a:solidFill>
                  <a:schemeClr val="bg1"/>
                </a:solidFill>
                <a:latin typeface="Calibri" panose="020F0502020204030204" pitchFamily="34" charset="0"/>
              </a:rPr>
              <a:t>&gt;</a:t>
            </a:r>
            <a:r>
              <a:rPr lang="en-US" altLang="en-US" sz="2000" dirty="0" smtClean="0">
                <a:solidFill>
                  <a:schemeClr val="bg1"/>
                </a:solidFill>
                <a:latin typeface="Calibri" panose="020F0502020204030204" pitchFamily="34" charset="0"/>
              </a:rPr>
              <a:t>2 </a:t>
            </a:r>
            <a:r>
              <a:rPr lang="en-US" altLang="en-US" sz="2000" dirty="0">
                <a:solidFill>
                  <a:schemeClr val="bg1"/>
                </a:solidFill>
                <a:latin typeface="Calibri" panose="020F0502020204030204" pitchFamily="34" charset="0"/>
              </a:rPr>
              <a:t>speakers 30-m apart &amp; </a:t>
            </a:r>
            <a:r>
              <a:rPr lang="en-US" altLang="en-US" sz="2000" dirty="0" smtClean="0">
                <a:solidFill>
                  <a:schemeClr val="bg1"/>
                </a:solidFill>
                <a:latin typeface="Calibri" panose="020F0502020204030204" pitchFamily="34" charset="0"/>
              </a:rPr>
              <a:t>in-line for 2 of the observer listening stations</a:t>
            </a:r>
          </a:p>
          <a:p>
            <a:pPr>
              <a:lnSpc>
                <a:spcPct val="80000"/>
              </a:lnSpc>
            </a:pPr>
            <a:r>
              <a:rPr lang="en-US" altLang="en-US" sz="2000" dirty="0" smtClean="0">
                <a:solidFill>
                  <a:schemeClr val="bg1"/>
                </a:solidFill>
                <a:latin typeface="Calibri" panose="020F0502020204030204" pitchFamily="34" charset="0"/>
              </a:rPr>
              <a:t>Place speakers to simulate echo </a:t>
            </a:r>
            <a:r>
              <a:rPr lang="en-US" altLang="en-US" sz="2000" dirty="0">
                <a:solidFill>
                  <a:schemeClr val="bg1"/>
                </a:solidFill>
                <a:latin typeface="Calibri" panose="020F0502020204030204" pitchFamily="34" charset="0"/>
              </a:rPr>
              <a:t>effect of </a:t>
            </a:r>
            <a:r>
              <a:rPr lang="en-US" altLang="en-US" sz="2000" dirty="0" smtClean="0">
                <a:solidFill>
                  <a:schemeClr val="bg1"/>
                </a:solidFill>
                <a:latin typeface="Calibri" panose="020F0502020204030204" pitchFamily="34" charset="0"/>
              </a:rPr>
              <a:t>woods, topography, rustling tree/corn leaves</a:t>
            </a:r>
          </a:p>
          <a:p>
            <a:pPr>
              <a:lnSpc>
                <a:spcPct val="80000"/>
              </a:lnSpc>
            </a:pPr>
            <a:r>
              <a:rPr lang="en-US" altLang="en-US" sz="2000" dirty="0" smtClean="0">
                <a:solidFill>
                  <a:schemeClr val="bg1"/>
                </a:solidFill>
                <a:latin typeface="Calibri" panose="020F0502020204030204" pitchFamily="34" charset="0"/>
              </a:rPr>
              <a:t>Try 2 callers at same distance from one observer--in </a:t>
            </a:r>
            <a:r>
              <a:rPr lang="en-US" altLang="en-US" sz="2000" dirty="0">
                <a:solidFill>
                  <a:schemeClr val="bg1"/>
                </a:solidFill>
                <a:latin typeface="Calibri" panose="020F0502020204030204" pitchFamily="34" charset="0"/>
              </a:rPr>
              <a:t>tall vegetation </a:t>
            </a:r>
            <a:r>
              <a:rPr lang="en-US" altLang="en-US" sz="2000" dirty="0" smtClean="0">
                <a:solidFill>
                  <a:schemeClr val="bg1"/>
                </a:solidFill>
                <a:latin typeface="Calibri" panose="020F0502020204030204" pitchFamily="34" charset="0"/>
              </a:rPr>
              <a:t>(corn, big bluestem, etc.) </a:t>
            </a:r>
            <a:r>
              <a:rPr lang="en-US" altLang="en-US" sz="2000" dirty="0">
                <a:solidFill>
                  <a:schemeClr val="bg1"/>
                </a:solidFill>
                <a:latin typeface="Calibri" panose="020F0502020204030204" pitchFamily="34" charset="0"/>
              </a:rPr>
              <a:t>&amp; 1 in short </a:t>
            </a:r>
            <a:r>
              <a:rPr lang="en-US" altLang="en-US" sz="2000" dirty="0" smtClean="0">
                <a:solidFill>
                  <a:schemeClr val="bg1"/>
                </a:solidFill>
                <a:latin typeface="Calibri" panose="020F0502020204030204" pitchFamily="34" charset="0"/>
              </a:rPr>
              <a:t>vegetation (soybeans, little bluestem, etc.)</a:t>
            </a:r>
          </a:p>
          <a:p>
            <a:pPr>
              <a:lnSpc>
                <a:spcPct val="80000"/>
              </a:lnSpc>
            </a:pPr>
            <a:r>
              <a:rPr lang="en-US" altLang="en-US" sz="2000" dirty="0" smtClean="0">
                <a:solidFill>
                  <a:schemeClr val="bg1"/>
                </a:solidFill>
                <a:latin typeface="Calibri" panose="020F0502020204030204" pitchFamily="34" charset="0"/>
              </a:rPr>
              <a:t>ROT for speaker direction—face nearest listening station.</a:t>
            </a:r>
            <a:endParaRPr lang="en-US" altLang="en-US" sz="2000" dirty="0">
              <a:solidFill>
                <a:schemeClr val="bg1"/>
              </a:solidFill>
              <a:latin typeface="Calibri" panose="020F0502020204030204" pitchFamily="34" charset="0"/>
            </a:endParaRPr>
          </a:p>
          <a:p>
            <a:pPr>
              <a:lnSpc>
                <a:spcPct val="80000"/>
              </a:lnSpc>
            </a:pPr>
            <a:r>
              <a:rPr lang="en-US" altLang="en-US" sz="2000" dirty="0" smtClean="0">
                <a:solidFill>
                  <a:schemeClr val="bg1"/>
                </a:solidFill>
                <a:latin typeface="Calibri" panose="020F0502020204030204" pitchFamily="34" charset="0"/>
              </a:rPr>
              <a:t>Ca. 10 electronic callers needed</a:t>
            </a:r>
            <a:endParaRPr lang="en-US" altLang="en-US" sz="2000" dirty="0">
              <a:solidFill>
                <a:schemeClr val="bg1"/>
              </a:solidFill>
              <a:latin typeface="Calibri" panose="020F0502020204030204" pitchFamily="34" charset="0"/>
            </a:endParaRPr>
          </a:p>
        </p:txBody>
      </p:sp>
      <p:pic>
        <p:nvPicPr>
          <p:cNvPr id="229382" name="Picture 6" descr="game_call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9927" y="152400"/>
            <a:ext cx="1643410" cy="109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3" name="Rectangle 7"/>
          <p:cNvSpPr>
            <a:spLocks noGrp="1" noChangeArrowheads="1"/>
          </p:cNvSpPr>
          <p:nvPr>
            <p:ph type="title"/>
          </p:nvPr>
        </p:nvSpPr>
        <p:spPr>
          <a:xfrm>
            <a:off x="2324100" y="228600"/>
            <a:ext cx="4495800" cy="1143000"/>
          </a:xfrm>
        </p:spPr>
        <p:txBody>
          <a:bodyPr/>
          <a:lstStyle/>
          <a:p>
            <a:r>
              <a:rPr lang="en-US" altLang="en-US" sz="4000" dirty="0" smtClean="0">
                <a:solidFill>
                  <a:srgbClr val="FFFF00"/>
                </a:solidFill>
              </a:rPr>
              <a:t>Caller Locations Strategy</a:t>
            </a:r>
            <a:endParaRPr lang="en-US" altLang="en-US" sz="4000" dirty="0">
              <a:solidFill>
                <a:srgbClr val="FFFF00"/>
              </a:solidFill>
            </a:endParaRPr>
          </a:p>
        </p:txBody>
      </p:sp>
      <p:pic>
        <p:nvPicPr>
          <p:cNvPr id="2" name="Picture 1"/>
          <p:cNvPicPr>
            <a:picLocks noChangeAspect="1"/>
          </p:cNvPicPr>
          <p:nvPr/>
        </p:nvPicPr>
        <p:blipFill>
          <a:blip r:embed="rId4"/>
          <a:stretch>
            <a:fillRect/>
          </a:stretch>
        </p:blipFill>
        <p:spPr>
          <a:xfrm>
            <a:off x="762000" y="138603"/>
            <a:ext cx="925873" cy="138539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ample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8100" y="180124"/>
            <a:ext cx="9144000" cy="6400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404" name="Rectangle 20"/>
          <p:cNvSpPr>
            <a:spLocks noGrp="1" noChangeArrowheads="1"/>
          </p:cNvSpPr>
          <p:nvPr>
            <p:ph sz="quarter" idx="3"/>
          </p:nvPr>
        </p:nvSpPr>
        <p:spPr>
          <a:xfrm>
            <a:off x="457200" y="7467600"/>
            <a:ext cx="4038600" cy="2187575"/>
          </a:xfrm>
        </p:spPr>
        <p:txBody>
          <a:bodyPr/>
          <a:lstStyle/>
          <a:p>
            <a:endParaRPr lang="en-US" altLang="en-US" sz="2400" dirty="0"/>
          </a:p>
        </p:txBody>
      </p:sp>
      <p:sp>
        <p:nvSpPr>
          <p:cNvPr id="16406" name="Line 22"/>
          <p:cNvSpPr>
            <a:spLocks noChangeShapeType="1"/>
          </p:cNvSpPr>
          <p:nvPr/>
        </p:nvSpPr>
        <p:spPr bwMode="auto">
          <a:xfrm flipH="1">
            <a:off x="1581986" y="3429000"/>
            <a:ext cx="246812" cy="396208"/>
          </a:xfrm>
          <a:prstGeom prst="line">
            <a:avLst/>
          </a:prstGeom>
          <a:noFill/>
          <a:ln w="254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07" name="Line 23"/>
          <p:cNvSpPr>
            <a:spLocks noChangeShapeType="1"/>
          </p:cNvSpPr>
          <p:nvPr/>
        </p:nvSpPr>
        <p:spPr bwMode="auto">
          <a:xfrm flipH="1" flipV="1">
            <a:off x="762000" y="838200"/>
            <a:ext cx="990600" cy="2590800"/>
          </a:xfrm>
          <a:prstGeom prst="line">
            <a:avLst/>
          </a:prstGeom>
          <a:noFill/>
          <a:ln w="254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08" name="Line 24"/>
          <p:cNvSpPr>
            <a:spLocks noChangeShapeType="1"/>
          </p:cNvSpPr>
          <p:nvPr/>
        </p:nvSpPr>
        <p:spPr bwMode="auto">
          <a:xfrm flipV="1">
            <a:off x="1905427" y="2948048"/>
            <a:ext cx="1511159" cy="524416"/>
          </a:xfrm>
          <a:prstGeom prst="line">
            <a:avLst/>
          </a:prstGeom>
          <a:noFill/>
          <a:ln w="254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1" name="Line 27"/>
          <p:cNvSpPr>
            <a:spLocks noChangeShapeType="1"/>
          </p:cNvSpPr>
          <p:nvPr/>
        </p:nvSpPr>
        <p:spPr bwMode="auto">
          <a:xfrm flipH="1">
            <a:off x="457200" y="609600"/>
            <a:ext cx="4191000" cy="1371600"/>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2" name="Line 28"/>
          <p:cNvSpPr>
            <a:spLocks noChangeShapeType="1"/>
          </p:cNvSpPr>
          <p:nvPr/>
        </p:nvSpPr>
        <p:spPr bwMode="auto">
          <a:xfrm>
            <a:off x="4572000" y="533400"/>
            <a:ext cx="1409700" cy="2961536"/>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3" name="Line 29"/>
          <p:cNvSpPr>
            <a:spLocks noChangeShapeType="1"/>
          </p:cNvSpPr>
          <p:nvPr/>
        </p:nvSpPr>
        <p:spPr bwMode="auto">
          <a:xfrm flipH="1" flipV="1">
            <a:off x="4744285" y="2757798"/>
            <a:ext cx="2647115" cy="595002"/>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4" name="Line 30"/>
          <p:cNvSpPr>
            <a:spLocks noChangeShapeType="1"/>
          </p:cNvSpPr>
          <p:nvPr/>
        </p:nvSpPr>
        <p:spPr bwMode="auto">
          <a:xfrm flipV="1">
            <a:off x="7545267" y="3352800"/>
            <a:ext cx="987665" cy="0"/>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5" name="Line 31"/>
          <p:cNvSpPr>
            <a:spLocks noChangeShapeType="1"/>
          </p:cNvSpPr>
          <p:nvPr/>
        </p:nvSpPr>
        <p:spPr bwMode="auto">
          <a:xfrm flipH="1" flipV="1">
            <a:off x="6886720" y="1871122"/>
            <a:ext cx="580879" cy="1557878"/>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6" name="Line 32"/>
          <p:cNvSpPr>
            <a:spLocks noChangeShapeType="1"/>
          </p:cNvSpPr>
          <p:nvPr/>
        </p:nvSpPr>
        <p:spPr bwMode="auto">
          <a:xfrm flipH="1">
            <a:off x="4959792" y="3352800"/>
            <a:ext cx="2431607" cy="2224398"/>
          </a:xfrm>
          <a:prstGeom prst="line">
            <a:avLst/>
          </a:prstGeom>
          <a:noFill/>
          <a:ln w="254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7" name="Line 33"/>
          <p:cNvSpPr>
            <a:spLocks noChangeShapeType="1"/>
          </p:cNvSpPr>
          <p:nvPr/>
        </p:nvSpPr>
        <p:spPr bwMode="auto">
          <a:xfrm flipV="1">
            <a:off x="4751327" y="3768141"/>
            <a:ext cx="2335273" cy="2291159"/>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8" name="Line 34"/>
          <p:cNvSpPr>
            <a:spLocks noChangeShapeType="1"/>
          </p:cNvSpPr>
          <p:nvPr/>
        </p:nvSpPr>
        <p:spPr bwMode="auto">
          <a:xfrm flipH="1" flipV="1">
            <a:off x="2133600" y="4611921"/>
            <a:ext cx="2438400" cy="1560279"/>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16419" name="Line 35"/>
          <p:cNvSpPr>
            <a:spLocks noChangeShapeType="1"/>
          </p:cNvSpPr>
          <p:nvPr/>
        </p:nvSpPr>
        <p:spPr bwMode="auto">
          <a:xfrm flipH="1" flipV="1">
            <a:off x="4121065" y="4424717"/>
            <a:ext cx="450935" cy="1660078"/>
          </a:xfrm>
          <a:prstGeom prst="line">
            <a:avLst/>
          </a:prstGeom>
          <a:noFill/>
          <a:ln w="254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pic>
        <p:nvPicPr>
          <p:cNvPr id="2" name="Picture 1"/>
          <p:cNvPicPr>
            <a:picLocks noChangeAspect="1"/>
          </p:cNvPicPr>
          <p:nvPr/>
        </p:nvPicPr>
        <p:blipFill>
          <a:blip r:embed="rId4"/>
          <a:stretch>
            <a:fillRect/>
          </a:stretch>
        </p:blipFill>
        <p:spPr>
          <a:xfrm>
            <a:off x="3442547" y="2288962"/>
            <a:ext cx="1103492" cy="732294"/>
          </a:xfrm>
          <a:prstGeom prst="rect">
            <a:avLst/>
          </a:prstGeom>
        </p:spPr>
      </p:pic>
      <p:pic>
        <p:nvPicPr>
          <p:cNvPr id="3" name="Picture 2"/>
          <p:cNvPicPr>
            <a:picLocks noChangeAspect="1"/>
          </p:cNvPicPr>
          <p:nvPr/>
        </p:nvPicPr>
        <p:blipFill>
          <a:blip r:embed="rId5"/>
          <a:stretch>
            <a:fillRect/>
          </a:stretch>
        </p:blipFill>
        <p:spPr>
          <a:xfrm>
            <a:off x="4959793" y="4888965"/>
            <a:ext cx="1109568" cy="731583"/>
          </a:xfrm>
          <a:prstGeom prst="rect">
            <a:avLst/>
          </a:prstGeom>
        </p:spPr>
      </p:pic>
      <p:pic>
        <p:nvPicPr>
          <p:cNvPr id="4" name="Picture 3"/>
          <p:cNvPicPr>
            <a:picLocks noChangeAspect="1"/>
          </p:cNvPicPr>
          <p:nvPr/>
        </p:nvPicPr>
        <p:blipFill>
          <a:blip r:embed="rId5"/>
          <a:stretch>
            <a:fillRect/>
          </a:stretch>
        </p:blipFill>
        <p:spPr>
          <a:xfrm>
            <a:off x="6053778" y="3644474"/>
            <a:ext cx="1109568" cy="731583"/>
          </a:xfrm>
          <a:prstGeom prst="rect">
            <a:avLst/>
          </a:prstGeom>
        </p:spPr>
      </p:pic>
      <p:pic>
        <p:nvPicPr>
          <p:cNvPr id="6" name="Picture 5"/>
          <p:cNvPicPr>
            <a:picLocks noChangeAspect="1"/>
          </p:cNvPicPr>
          <p:nvPr/>
        </p:nvPicPr>
        <p:blipFill>
          <a:blip r:embed="rId5"/>
          <a:stretch>
            <a:fillRect/>
          </a:stretch>
        </p:blipFill>
        <p:spPr>
          <a:xfrm>
            <a:off x="754069" y="1234408"/>
            <a:ext cx="1109568" cy="731583"/>
          </a:xfrm>
          <a:prstGeom prst="rect">
            <a:avLst/>
          </a:prstGeom>
        </p:spPr>
      </p:pic>
      <p:pic>
        <p:nvPicPr>
          <p:cNvPr id="7" name="Picture 6"/>
          <p:cNvPicPr>
            <a:picLocks noChangeAspect="1"/>
          </p:cNvPicPr>
          <p:nvPr/>
        </p:nvPicPr>
        <p:blipFill>
          <a:blip r:embed="rId5"/>
          <a:stretch>
            <a:fillRect/>
          </a:stretch>
        </p:blipFill>
        <p:spPr>
          <a:xfrm>
            <a:off x="3439509" y="3691071"/>
            <a:ext cx="1109568" cy="731583"/>
          </a:xfrm>
          <a:prstGeom prst="rect">
            <a:avLst/>
          </a:prstGeom>
        </p:spPr>
      </p:pic>
      <p:pic>
        <p:nvPicPr>
          <p:cNvPr id="8" name="Picture 7"/>
          <p:cNvPicPr>
            <a:picLocks noChangeAspect="1"/>
          </p:cNvPicPr>
          <p:nvPr/>
        </p:nvPicPr>
        <p:blipFill>
          <a:blip r:embed="rId5"/>
          <a:stretch>
            <a:fillRect/>
          </a:stretch>
        </p:blipFill>
        <p:spPr>
          <a:xfrm>
            <a:off x="768750" y="3852534"/>
            <a:ext cx="1109568" cy="731583"/>
          </a:xfrm>
          <a:prstGeom prst="rect">
            <a:avLst/>
          </a:prstGeom>
        </p:spPr>
      </p:pic>
      <p:pic>
        <p:nvPicPr>
          <p:cNvPr id="9" name="Picture 8"/>
          <p:cNvPicPr>
            <a:picLocks noChangeAspect="1"/>
          </p:cNvPicPr>
          <p:nvPr/>
        </p:nvPicPr>
        <p:blipFill>
          <a:blip r:embed="rId5"/>
          <a:stretch>
            <a:fillRect/>
          </a:stretch>
        </p:blipFill>
        <p:spPr>
          <a:xfrm>
            <a:off x="5514577" y="4243488"/>
            <a:ext cx="1109568" cy="731583"/>
          </a:xfrm>
          <a:prstGeom prst="rect">
            <a:avLst/>
          </a:prstGeom>
        </p:spPr>
      </p:pic>
      <p:pic>
        <p:nvPicPr>
          <p:cNvPr id="14" name="Picture 13"/>
          <p:cNvPicPr>
            <a:picLocks noChangeAspect="1"/>
          </p:cNvPicPr>
          <p:nvPr/>
        </p:nvPicPr>
        <p:blipFill>
          <a:blip r:embed="rId6"/>
          <a:stretch>
            <a:fillRect/>
          </a:stretch>
        </p:blipFill>
        <p:spPr>
          <a:xfrm>
            <a:off x="7962900" y="2948047"/>
            <a:ext cx="1109568" cy="737680"/>
          </a:xfrm>
          <a:prstGeom prst="rect">
            <a:avLst/>
          </a:prstGeom>
        </p:spPr>
      </p:pic>
      <p:sp>
        <p:nvSpPr>
          <p:cNvPr id="17" name="TextBox 16"/>
          <p:cNvSpPr txBox="1"/>
          <p:nvPr/>
        </p:nvSpPr>
        <p:spPr>
          <a:xfrm>
            <a:off x="6663041" y="4800600"/>
            <a:ext cx="474810" cy="461665"/>
          </a:xfrm>
          <a:prstGeom prst="rect">
            <a:avLst/>
          </a:prstGeom>
          <a:solidFill>
            <a:srgbClr val="FFFF00"/>
          </a:solidFill>
        </p:spPr>
        <p:txBody>
          <a:bodyPr wrap="none" rtlCol="0">
            <a:spAutoFit/>
          </a:bodyPr>
          <a:lstStyle/>
          <a:p>
            <a:r>
              <a:rPr lang="en-US" sz="2400" dirty="0" smtClean="0"/>
              <a:t>B.</a:t>
            </a:r>
            <a:endParaRPr lang="en-US" sz="2400" dirty="0"/>
          </a:p>
        </p:txBody>
      </p:sp>
      <p:sp>
        <p:nvSpPr>
          <p:cNvPr id="42" name="TextBox 41"/>
          <p:cNvSpPr txBox="1"/>
          <p:nvPr/>
        </p:nvSpPr>
        <p:spPr>
          <a:xfrm>
            <a:off x="3210967" y="3098185"/>
            <a:ext cx="474810" cy="461665"/>
          </a:xfrm>
          <a:prstGeom prst="rect">
            <a:avLst/>
          </a:prstGeom>
          <a:solidFill>
            <a:srgbClr val="FFFF00"/>
          </a:solidFill>
        </p:spPr>
        <p:txBody>
          <a:bodyPr wrap="none" rtlCol="0">
            <a:spAutoFit/>
          </a:bodyPr>
          <a:lstStyle/>
          <a:p>
            <a:r>
              <a:rPr lang="en-US" sz="2400" dirty="0"/>
              <a:t>A</a:t>
            </a:r>
            <a:r>
              <a:rPr lang="en-US" sz="2400" dirty="0" smtClean="0"/>
              <a:t>.</a:t>
            </a:r>
            <a:endParaRPr lang="en-US" sz="2400" dirty="0"/>
          </a:p>
        </p:txBody>
      </p:sp>
      <p:sp>
        <p:nvSpPr>
          <p:cNvPr id="43" name="TextBox 42"/>
          <p:cNvSpPr txBox="1"/>
          <p:nvPr/>
        </p:nvSpPr>
        <p:spPr>
          <a:xfrm>
            <a:off x="291889" y="3854011"/>
            <a:ext cx="492444" cy="461665"/>
          </a:xfrm>
          <a:prstGeom prst="rect">
            <a:avLst/>
          </a:prstGeom>
          <a:solidFill>
            <a:srgbClr val="FFFF00"/>
          </a:solidFill>
        </p:spPr>
        <p:txBody>
          <a:bodyPr wrap="none" rtlCol="0">
            <a:spAutoFit/>
          </a:bodyPr>
          <a:lstStyle/>
          <a:p>
            <a:r>
              <a:rPr lang="en-US" sz="2400" dirty="0" smtClean="0"/>
              <a:t>C.</a:t>
            </a:r>
            <a:endParaRPr lang="en-US" sz="2400" dirty="0"/>
          </a:p>
        </p:txBody>
      </p:sp>
      <p:sp>
        <p:nvSpPr>
          <p:cNvPr id="44" name="Line 24"/>
          <p:cNvSpPr>
            <a:spLocks noChangeShapeType="1"/>
          </p:cNvSpPr>
          <p:nvPr/>
        </p:nvSpPr>
        <p:spPr bwMode="auto">
          <a:xfrm>
            <a:off x="1905000" y="3385536"/>
            <a:ext cx="1457764" cy="604588"/>
          </a:xfrm>
          <a:prstGeom prst="line">
            <a:avLst/>
          </a:prstGeom>
          <a:noFill/>
          <a:ln w="254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pic>
        <p:nvPicPr>
          <p:cNvPr id="19" name="Picture 18"/>
          <p:cNvPicPr>
            <a:picLocks noChangeAspect="1"/>
          </p:cNvPicPr>
          <p:nvPr/>
        </p:nvPicPr>
        <p:blipFill>
          <a:blip r:embed="rId6"/>
          <a:stretch>
            <a:fillRect/>
          </a:stretch>
        </p:blipFill>
        <p:spPr>
          <a:xfrm>
            <a:off x="5476901" y="1470923"/>
            <a:ext cx="1109568" cy="737680"/>
          </a:xfrm>
          <a:prstGeom prst="rect">
            <a:avLst/>
          </a:prstGeom>
        </p:spPr>
      </p:pic>
      <p:sp>
        <p:nvSpPr>
          <p:cNvPr id="46" name="Line 28"/>
          <p:cNvSpPr>
            <a:spLocks noChangeShapeType="1"/>
          </p:cNvSpPr>
          <p:nvPr/>
        </p:nvSpPr>
        <p:spPr bwMode="auto">
          <a:xfrm flipH="1">
            <a:off x="4204318" y="609600"/>
            <a:ext cx="443882" cy="262732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7" name="Line 28"/>
          <p:cNvSpPr>
            <a:spLocks noChangeShapeType="1"/>
          </p:cNvSpPr>
          <p:nvPr/>
        </p:nvSpPr>
        <p:spPr bwMode="auto">
          <a:xfrm>
            <a:off x="4724400" y="685800"/>
            <a:ext cx="1143000" cy="447642"/>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endParaRPr>
          </a:p>
        </p:txBody>
      </p:sp>
      <p:sp>
        <p:nvSpPr>
          <p:cNvPr id="48" name="TextBox 47"/>
          <p:cNvSpPr txBox="1"/>
          <p:nvPr/>
        </p:nvSpPr>
        <p:spPr>
          <a:xfrm>
            <a:off x="7099918" y="609600"/>
            <a:ext cx="492444" cy="461665"/>
          </a:xfrm>
          <a:prstGeom prst="rect">
            <a:avLst/>
          </a:prstGeom>
          <a:solidFill>
            <a:srgbClr val="FFFF00"/>
          </a:solidFill>
        </p:spPr>
        <p:txBody>
          <a:bodyPr wrap="none" rtlCol="0">
            <a:spAutoFit/>
          </a:bodyPr>
          <a:lstStyle/>
          <a:p>
            <a:r>
              <a:rPr lang="en-US" sz="2400" dirty="0" smtClean="0"/>
              <a:t>D.</a:t>
            </a:r>
            <a:endParaRPr lang="en-US" sz="2400" dirty="0"/>
          </a:p>
        </p:txBody>
      </p:sp>
      <p:pic>
        <p:nvPicPr>
          <p:cNvPr id="49" name="Picture 48"/>
          <p:cNvPicPr>
            <a:picLocks noChangeAspect="1"/>
          </p:cNvPicPr>
          <p:nvPr/>
        </p:nvPicPr>
        <p:blipFill>
          <a:blip r:embed="rId6"/>
          <a:stretch>
            <a:fillRect/>
          </a:stretch>
        </p:blipFill>
        <p:spPr>
          <a:xfrm>
            <a:off x="5905953" y="774646"/>
            <a:ext cx="1109568" cy="737680"/>
          </a:xfrm>
          <a:prstGeom prst="rect">
            <a:avLst/>
          </a:prstGeom>
        </p:spPr>
      </p:pic>
    </p:spTree>
    <p:extLst>
      <p:ext uri="{BB962C8B-B14F-4D97-AF65-F5344CB8AC3E}">
        <p14:creationId xmlns:p14="http://schemas.microsoft.com/office/powerpoint/2010/main" val="245630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B0F0"/>
            </a:gs>
            <a:gs pos="100000">
              <a:schemeClr val="accent2">
                <a:gamma/>
                <a:shade val="46275"/>
                <a:invGamma/>
              </a:schemeClr>
            </a:gs>
          </a:gsLst>
          <a:lin ang="5400000" scaled="1"/>
        </a:gradFill>
        <a:effectLst/>
      </p:bgPr>
    </p:bg>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a:noFill/>
        </p:spPr>
        <p:txBody>
          <a:bodyPr/>
          <a:lstStyle/>
          <a:p>
            <a:fld id="{9C5D3C2E-0FF6-4F91-AF1A-67D9DE028701}" type="slidenum">
              <a:rPr lang="en-US" altLang="en-US"/>
              <a:pPr/>
              <a:t>9</a:t>
            </a:fld>
            <a:endParaRPr lang="en-US" altLang="en-US" dirty="0"/>
          </a:p>
        </p:txBody>
      </p:sp>
      <p:pic>
        <p:nvPicPr>
          <p:cNvPr id="241670" name="Picture 6" descr="hedge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85" y="441960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41666" name="Rectangle 2"/>
          <p:cNvSpPr>
            <a:spLocks noGrp="1" noChangeArrowheads="1"/>
          </p:cNvSpPr>
          <p:nvPr>
            <p:ph type="title"/>
          </p:nvPr>
        </p:nvSpPr>
        <p:spPr>
          <a:xfrm>
            <a:off x="685800" y="208576"/>
            <a:ext cx="7772400" cy="782024"/>
          </a:xfrm>
        </p:spPr>
        <p:txBody>
          <a:bodyPr/>
          <a:lstStyle/>
          <a:p>
            <a:r>
              <a:rPr lang="en-US" altLang="en-US" dirty="0" smtClean="0">
                <a:solidFill>
                  <a:schemeClr val="bg1"/>
                </a:solidFill>
              </a:rPr>
              <a:t>Where to hide electronic callers</a:t>
            </a:r>
            <a:endParaRPr lang="en-US" altLang="en-US" dirty="0">
              <a:solidFill>
                <a:schemeClr val="bg1"/>
              </a:solidFill>
            </a:endParaRPr>
          </a:p>
        </p:txBody>
      </p:sp>
      <p:sp>
        <p:nvSpPr>
          <p:cNvPr id="241667" name="Rectangle 3"/>
          <p:cNvSpPr>
            <a:spLocks noGrp="1" noChangeArrowheads="1"/>
          </p:cNvSpPr>
          <p:nvPr>
            <p:ph type="body" idx="1"/>
          </p:nvPr>
        </p:nvSpPr>
        <p:spPr>
          <a:xfrm>
            <a:off x="182068" y="989884"/>
            <a:ext cx="7772400" cy="4114800"/>
          </a:xfrm>
        </p:spPr>
        <p:txBody>
          <a:bodyPr/>
          <a:lstStyle/>
          <a:p>
            <a:r>
              <a:rPr lang="en-US" altLang="en-US" dirty="0" smtClean="0">
                <a:solidFill>
                  <a:schemeClr val="bg1"/>
                </a:solidFill>
              </a:rPr>
              <a:t>If you want to simulate wild bobwhite roosting locations/habitat…</a:t>
            </a:r>
          </a:p>
          <a:p>
            <a:pPr lvl="1"/>
            <a:r>
              <a:rPr lang="en-US" altLang="en-US" dirty="0" smtClean="0">
                <a:solidFill>
                  <a:schemeClr val="bg1"/>
                </a:solidFill>
              </a:rPr>
              <a:t>Do Not put callers in woods, brush thickets, bare pasture/field</a:t>
            </a:r>
          </a:p>
          <a:p>
            <a:pPr lvl="1"/>
            <a:r>
              <a:rPr lang="en-US" altLang="en-US" dirty="0" smtClean="0">
                <a:solidFill>
                  <a:schemeClr val="bg1"/>
                </a:solidFill>
              </a:rPr>
              <a:t>Do put callers in herbaceous cover</a:t>
            </a:r>
            <a:endParaRPr lang="en-US" altLang="en-US" dirty="0">
              <a:solidFill>
                <a:schemeClr val="bg1"/>
              </a:solidFill>
            </a:endParaRPr>
          </a:p>
        </p:txBody>
      </p:sp>
      <p:pic>
        <p:nvPicPr>
          <p:cNvPr id="241668" name="Picture 4" descr="roosting cover te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0066" y="2550040"/>
            <a:ext cx="2743200" cy="1847428"/>
          </a:xfrm>
          <a:prstGeom prst="rect">
            <a:avLst/>
          </a:prstGeom>
          <a:noFill/>
          <a:extLst>
            <a:ext uri="{909E8E84-426E-40DD-AFC4-6F175D3DCCD1}">
              <a14:hiddenFill xmlns:a14="http://schemas.microsoft.com/office/drawing/2010/main">
                <a:solidFill>
                  <a:srgbClr val="FFFFFF"/>
                </a:solidFill>
              </a14:hiddenFill>
            </a:ext>
          </a:extLst>
        </p:spPr>
      </p:pic>
      <p:pic>
        <p:nvPicPr>
          <p:cNvPr id="241669" name="Picture 5" descr="covey headquarters--plum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10460"/>
            <a:ext cx="2760851" cy="1847539"/>
          </a:xfrm>
          <a:prstGeom prst="rect">
            <a:avLst/>
          </a:prstGeom>
          <a:noFill/>
          <a:extLst>
            <a:ext uri="{909E8E84-426E-40DD-AFC4-6F175D3DCCD1}">
              <a14:hiddenFill xmlns:a14="http://schemas.microsoft.com/office/drawing/2010/main">
                <a:solidFill>
                  <a:srgbClr val="FFFFFF"/>
                </a:solidFill>
              </a14:hiddenFill>
            </a:ext>
          </a:extLst>
        </p:spPr>
      </p:pic>
      <p:sp>
        <p:nvSpPr>
          <p:cNvPr id="241671" name="AutoShape 7"/>
          <p:cNvSpPr>
            <a:spLocks noChangeArrowheads="1"/>
          </p:cNvSpPr>
          <p:nvPr/>
        </p:nvSpPr>
        <p:spPr bwMode="auto">
          <a:xfrm>
            <a:off x="1905000" y="5428792"/>
            <a:ext cx="533400" cy="457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2400" dirty="0">
              <a:solidFill>
                <a:srgbClr val="FF0000"/>
              </a:solidFill>
              <a:latin typeface="Times New Roman" panose="02020603050405020304" pitchFamily="18" charset="0"/>
            </a:endParaRPr>
          </a:p>
        </p:txBody>
      </p:sp>
      <p:sp>
        <p:nvSpPr>
          <p:cNvPr id="241672" name="AutoShape 8"/>
          <p:cNvSpPr>
            <a:spLocks noChangeArrowheads="1"/>
          </p:cNvSpPr>
          <p:nvPr/>
        </p:nvSpPr>
        <p:spPr bwMode="auto">
          <a:xfrm>
            <a:off x="4025453" y="5522627"/>
            <a:ext cx="533400" cy="457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2400" dirty="0">
              <a:solidFill>
                <a:srgbClr val="FF0000"/>
              </a:solidFill>
              <a:latin typeface="Times New Roman" panose="02020603050405020304" pitchFamily="18" charset="0"/>
            </a:endParaRPr>
          </a:p>
        </p:txBody>
      </p:sp>
      <p:pic>
        <p:nvPicPr>
          <p:cNvPr id="241673" name="Picture 9" descr="Dan Cover--Grazing Contras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4856250"/>
            <a:ext cx="3063733" cy="1998721"/>
          </a:xfrm>
          <a:prstGeom prst="rect">
            <a:avLst/>
          </a:prstGeom>
          <a:noFill/>
          <a:extLst>
            <a:ext uri="{909E8E84-426E-40DD-AFC4-6F175D3DCCD1}">
              <a14:hiddenFill xmlns:a14="http://schemas.microsoft.com/office/drawing/2010/main">
                <a:solidFill>
                  <a:srgbClr val="FFFFFF"/>
                </a:solidFill>
              </a14:hiddenFill>
            </a:ext>
          </a:extLst>
        </p:spPr>
      </p:pic>
      <p:sp>
        <p:nvSpPr>
          <p:cNvPr id="241674" name="AutoShape 10"/>
          <p:cNvSpPr>
            <a:spLocks noChangeArrowheads="1"/>
          </p:cNvSpPr>
          <p:nvPr/>
        </p:nvSpPr>
        <p:spPr bwMode="auto">
          <a:xfrm>
            <a:off x="8191500" y="5627010"/>
            <a:ext cx="533400" cy="4572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altLang="en-US" sz="24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4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4_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4_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4B6CBD1238A44A01CFB00299E8417" ma:contentTypeVersion="0" ma:contentTypeDescription="Create a new document." ma:contentTypeScope="" ma:versionID="6cec03a45135842321bb40604d71da5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D9D542-159C-40F9-B4F3-EE88401DFCC1}"/>
</file>

<file path=customXml/itemProps2.xml><?xml version="1.0" encoding="utf-8"?>
<ds:datastoreItem xmlns:ds="http://schemas.openxmlformats.org/officeDocument/2006/customXml" ds:itemID="{F52158A3-1D84-4D48-8BF1-F604F47AB97B}"/>
</file>

<file path=customXml/itemProps3.xml><?xml version="1.0" encoding="utf-8"?>
<ds:datastoreItem xmlns:ds="http://schemas.openxmlformats.org/officeDocument/2006/customXml" ds:itemID="{29365AD3-8847-4CE3-97B5-E771BBB39B71}"/>
</file>

<file path=docProps/app.xml><?xml version="1.0" encoding="utf-8"?>
<Properties xmlns="http://schemas.openxmlformats.org/officeDocument/2006/extended-properties" xmlns:vt="http://schemas.openxmlformats.org/officeDocument/2006/docPropsVTypes">
  <TotalTime>2155</TotalTime>
  <Words>1202</Words>
  <Application>Microsoft Office PowerPoint</Application>
  <PresentationFormat>On-screen Show (4:3)</PresentationFormat>
  <Paragraphs>120</Paragraphs>
  <Slides>15</Slides>
  <Notes>12</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15</vt:i4>
      </vt:variant>
    </vt:vector>
  </HeadingPairs>
  <TitlesOfParts>
    <vt:vector size="27" baseType="lpstr">
      <vt:lpstr>Arial</vt:lpstr>
      <vt:lpstr>Arial Black</vt:lpstr>
      <vt:lpstr>Calibri</vt:lpstr>
      <vt:lpstr>Garamond</vt:lpstr>
      <vt:lpstr>Times New Roman</vt:lpstr>
      <vt:lpstr>Wingdings</vt:lpstr>
      <vt:lpstr>Default Design</vt:lpstr>
      <vt:lpstr>2_Default Design</vt:lpstr>
      <vt:lpstr>3_Default Design</vt:lpstr>
      <vt:lpstr>4_Default Design</vt:lpstr>
      <vt:lpstr>Chart</vt:lpstr>
      <vt:lpstr>Microsoft Graph Chart</vt:lpstr>
      <vt:lpstr>Simulation/Training Bobwhite Fall Covey Calling Counts  Instructions for setting up electronic callers</vt:lpstr>
      <vt:lpstr>PowerPoint Presentation</vt:lpstr>
      <vt:lpstr>PowerPoint Presentation</vt:lpstr>
      <vt:lpstr>Simulated Calling Location</vt:lpstr>
      <vt:lpstr>PowerPoint Presentation</vt:lpstr>
      <vt:lpstr>PowerPoint Presentation</vt:lpstr>
      <vt:lpstr>Caller Locations Strategy</vt:lpstr>
      <vt:lpstr>PowerPoint Presentation</vt:lpstr>
      <vt:lpstr>Where to hide electronic callers</vt:lpstr>
      <vt:lpstr>Quail Roost Sites Blind Pony Lake Conservation Area, MO 1995-96:  166 winter roosts</vt:lpstr>
      <vt:lpstr>Crops, standing or stubble, are roosting habitat in fall</vt:lpstr>
      <vt:lpstr>PowerPoint Presentation</vt:lpstr>
      <vt:lpstr>PowerPoint Presentation</vt:lpstr>
      <vt:lpstr>PowerPoint Presentation</vt:lpstr>
      <vt:lpstr>Working Around the Cell </vt:lpstr>
    </vt:vector>
  </TitlesOfParts>
  <Company>Missouri Department of Conservation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of observer group accuracy in plotting locations of northern bobwhites when using fall covey calls.</dc:title>
  <dc:creator>Ted Seiler</dc:creator>
  <cp:lastModifiedBy>Dailey, Tom (Tom)</cp:lastModifiedBy>
  <cp:revision>116</cp:revision>
  <dcterms:created xsi:type="dcterms:W3CDTF">2005-09-27T17:00:42Z</dcterms:created>
  <dcterms:modified xsi:type="dcterms:W3CDTF">2015-09-11T20:48:35Z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0x0101000814B6CBD1238A44A01CFB00299E8417</vt:lpwstr>
  </property>
</Properties>
</file>